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7" r:id="rId2"/>
    <p:sldId id="258" r:id="rId3"/>
    <p:sldId id="259" r:id="rId4"/>
    <p:sldId id="324" r:id="rId5"/>
    <p:sldId id="358" r:id="rId6"/>
    <p:sldId id="262" r:id="rId7"/>
    <p:sldId id="263" r:id="rId8"/>
    <p:sldId id="264" r:id="rId9"/>
    <p:sldId id="265" r:id="rId10"/>
    <p:sldId id="381" r:id="rId11"/>
    <p:sldId id="320" r:id="rId12"/>
    <p:sldId id="268" r:id="rId13"/>
    <p:sldId id="321" r:id="rId14"/>
    <p:sldId id="269" r:id="rId15"/>
    <p:sldId id="270" r:id="rId16"/>
    <p:sldId id="318" r:id="rId17"/>
    <p:sldId id="349" r:id="rId18"/>
    <p:sldId id="322" r:id="rId19"/>
    <p:sldId id="397" r:id="rId20"/>
    <p:sldId id="273" r:id="rId21"/>
    <p:sldId id="272" r:id="rId22"/>
    <p:sldId id="319" r:id="rId23"/>
    <p:sldId id="274" r:id="rId24"/>
    <p:sldId id="276" r:id="rId25"/>
    <p:sldId id="277" r:id="rId26"/>
    <p:sldId id="278" r:id="rId27"/>
    <p:sldId id="280" r:id="rId28"/>
    <p:sldId id="281" r:id="rId29"/>
    <p:sldId id="283" r:id="rId30"/>
    <p:sldId id="394" r:id="rId31"/>
    <p:sldId id="284" r:id="rId32"/>
    <p:sldId id="285" r:id="rId33"/>
    <p:sldId id="311" r:id="rId34"/>
    <p:sldId id="312" r:id="rId35"/>
    <p:sldId id="332" r:id="rId36"/>
    <p:sldId id="339" r:id="rId37"/>
    <p:sldId id="39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26" r:id="rId47"/>
    <p:sldId id="297" r:id="rId48"/>
    <p:sldId id="298" r:id="rId49"/>
    <p:sldId id="418" r:id="rId50"/>
    <p:sldId id="300" r:id="rId51"/>
    <p:sldId id="310" r:id="rId52"/>
    <p:sldId id="409" r:id="rId53"/>
    <p:sldId id="410" r:id="rId54"/>
    <p:sldId id="309" r:id="rId55"/>
    <p:sldId id="314" r:id="rId56"/>
    <p:sldId id="353" r:id="rId57"/>
    <p:sldId id="315" r:id="rId58"/>
    <p:sldId id="316" r:id="rId59"/>
    <p:sldId id="343" r:id="rId60"/>
    <p:sldId id="301" r:id="rId61"/>
    <p:sldId id="302" r:id="rId62"/>
    <p:sldId id="303" r:id="rId63"/>
    <p:sldId id="304" r:id="rId64"/>
    <p:sldId id="370" r:id="rId65"/>
    <p:sldId id="364" r:id="rId66"/>
    <p:sldId id="368" r:id="rId67"/>
    <p:sldId id="375" r:id="rId68"/>
    <p:sldId id="369" r:id="rId69"/>
    <p:sldId id="344" r:id="rId70"/>
    <p:sldId id="345" r:id="rId71"/>
    <p:sldId id="365" r:id="rId72"/>
    <p:sldId id="361" r:id="rId73"/>
    <p:sldId id="313" r:id="rId74"/>
    <p:sldId id="306" r:id="rId75"/>
    <p:sldId id="307" r:id="rId76"/>
    <p:sldId id="308" r:id="rId77"/>
    <p:sldId id="317" r:id="rId78"/>
    <p:sldId id="378" r:id="rId79"/>
    <p:sldId id="420" r:id="rId80"/>
    <p:sldId id="379" r:id="rId81"/>
    <p:sldId id="380" r:id="rId82"/>
    <p:sldId id="359" r:id="rId83"/>
    <p:sldId id="414" r:id="rId84"/>
    <p:sldId id="382" r:id="rId85"/>
    <p:sldId id="383" r:id="rId86"/>
    <p:sldId id="384" r:id="rId87"/>
    <p:sldId id="385" r:id="rId88"/>
    <p:sldId id="386" r:id="rId89"/>
    <p:sldId id="387" r:id="rId90"/>
    <p:sldId id="388" r:id="rId91"/>
    <p:sldId id="389" r:id="rId92"/>
    <p:sldId id="390" r:id="rId93"/>
    <p:sldId id="391" r:id="rId94"/>
    <p:sldId id="279" r:id="rId95"/>
    <p:sldId id="412" r:id="rId96"/>
    <p:sldId id="393" r:id="rId97"/>
    <p:sldId id="415" r:id="rId98"/>
    <p:sldId id="400" r:id="rId99"/>
    <p:sldId id="392" r:id="rId100"/>
    <p:sldId id="417" r:id="rId101"/>
    <p:sldId id="395" r:id="rId102"/>
    <p:sldId id="406" r:id="rId103"/>
    <p:sldId id="419" r:id="rId104"/>
    <p:sldId id="416" r:id="rId105"/>
    <p:sldId id="405" r:id="rId106"/>
    <p:sldId id="407" r:id="rId107"/>
    <p:sldId id="408" r:id="rId108"/>
    <p:sldId id="413" r:id="rId109"/>
    <p:sldId id="376" r:id="rId1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840" autoAdjust="0"/>
  </p:normalViewPr>
  <p:slideViewPr>
    <p:cSldViewPr>
      <p:cViewPr>
        <p:scale>
          <a:sx n="90" d="100"/>
          <a:sy n="90" d="100"/>
        </p:scale>
        <p:origin x="-13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37622-1400-4E39-95BF-FAF4151BBB07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6648F-461E-4E0A-AE46-1E7E9FCD2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data.ru/w/index.php?title=%D0%90%D0%BD%D0%B0%D0%BB%D0%B8%D0%B7_%D1%80%D0%B0%D0%B7%D0%BC%D0%B5%D1%80%D0%BD%D0%BE%D1%81%D1%82%D0%B5%D0%B9&amp;action=edi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условие сосуществования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-системе одновременности и разновременности, которая создает принципиальную возможность «увязать» «в пространстве и времени» все возможные законы и явления Природы, выраженные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-форме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ТПВ в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-походе выступает как междисциплинарный инвариант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должен обладать обобщенными инвариантными свойствами, характеризующими фундаментальную общность различных предметных областей, исследуемых разными науками, отражая специфику каждого из ее разделов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Пространственно-временное многообразие смыслометризуемо - между любыми двумя «точками пространства-времени», представляющими собой непрерывно изменяющиеся сущности, можно проследить причинно-следственную, либо пространственно-временную связь. Все данные в базе знаний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-системы располагаются в строгой пространственно-временной и смысловой координации, взаимосвязанных генетически, и представляют собой единое коэволюционное знание, обладающее неразрывной пространственно-временной взаимозависимостью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305A-C0D8-48C0-9043-7C0605C9862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965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Истинное знание есть</a:t>
            </a:r>
            <a:endParaRPr lang="ru-RU" sz="1200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7026A-39AB-4C2D-A494-F520B5ADFF28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86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ОБЩИЕ ПРИНЦИПЫ ЭВОЛЮЦИИ ФИНАНСОВОЙ СИСТЕМЫ</a:t>
            </a: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b="1" dirty="0" smtClean="0">
                <a:latin typeface="Arial Black" pitchFamily="34" charset="0"/>
              </a:rPr>
              <a:t>Принципы развития финансовой системы</a:t>
            </a:r>
            <a:r>
              <a:rPr lang="ru-RU" sz="1200" b="1" dirty="0" smtClean="0"/>
              <a:t>:</a:t>
            </a:r>
            <a:endParaRPr lang="ru-RU" sz="1200" dirty="0" smtClean="0"/>
          </a:p>
          <a:p>
            <a:pPr indent="-168275">
              <a:buNone/>
            </a:pPr>
            <a:r>
              <a:rPr lang="ru-RU" sz="1200" dirty="0" smtClean="0"/>
              <a:t>Деньги создают капитал. Единство  денег и капитала являются основой развития финансовой сферы общества</a:t>
            </a:r>
          </a:p>
          <a:p>
            <a:pPr indent="-168275">
              <a:buNone/>
            </a:pPr>
            <a:r>
              <a:rPr lang="ru-RU" sz="1200" dirty="0" smtClean="0"/>
              <a:t>Деньги – порождение сферы управления, капиталы порождены сферой политики</a:t>
            </a:r>
          </a:p>
          <a:p>
            <a:pPr indent="-168275">
              <a:buNone/>
            </a:pPr>
            <a:r>
              <a:rPr lang="ru-RU" sz="1200" dirty="0" smtClean="0"/>
              <a:t>Деньги порождают (административное) управление, капиталы – политику. </a:t>
            </a:r>
          </a:p>
          <a:p>
            <a:pPr indent="-168275">
              <a:buNone/>
            </a:pPr>
            <a:r>
              <a:rPr lang="ru-RU" sz="1200" dirty="0" smtClean="0"/>
              <a:t>Деньгами (административно) управляют. Для «управления» капиталами необходима политика. Деньгами управляют, капиталы требуют политики.</a:t>
            </a:r>
          </a:p>
          <a:p>
            <a:pPr indent="-168275">
              <a:buNone/>
            </a:pPr>
            <a:r>
              <a:rPr lang="ru-RU" sz="1200" dirty="0" smtClean="0"/>
              <a:t>Бюджет всегда политичен, а деньги административно аполитичны. </a:t>
            </a:r>
          </a:p>
          <a:p>
            <a:pPr>
              <a:buNone/>
            </a:pPr>
            <a:r>
              <a:rPr lang="ru-RU" sz="1200" b="1" dirty="0" smtClean="0">
                <a:latin typeface="Arial Black" pitchFamily="34" charset="0"/>
              </a:rPr>
              <a:t>Принципы разнообразия финансовой системы</a:t>
            </a:r>
            <a:r>
              <a:rPr lang="ru-RU" sz="1200" b="1" dirty="0" smtClean="0"/>
              <a:t>:</a:t>
            </a:r>
            <a:endParaRPr lang="ru-RU" sz="1200" dirty="0" smtClean="0"/>
          </a:p>
          <a:p>
            <a:pPr indent="-168275">
              <a:buNone/>
            </a:pPr>
            <a:r>
              <a:rPr lang="ru-RU" sz="1200" dirty="0" smtClean="0"/>
              <a:t>Инвестиции – это реальность денег, а и сбережения – мнимость денег. </a:t>
            </a:r>
          </a:p>
          <a:p>
            <a:pPr indent="-168275">
              <a:buNone/>
            </a:pPr>
            <a:r>
              <a:rPr lang="ru-RU" sz="1200" dirty="0" smtClean="0"/>
              <a:t>Единство инвестиций и сбережения – есть основа разнообразия финансовой системы общества.</a:t>
            </a:r>
          </a:p>
          <a:p>
            <a:pPr indent="-168275">
              <a:buNone/>
            </a:pPr>
            <a:r>
              <a:rPr lang="ru-RU" sz="1200" dirty="0" smtClean="0"/>
              <a:t>Сбережение играют стабилизирующую роль в денежном обращении, инвестиции – манипулирующую.</a:t>
            </a:r>
          </a:p>
          <a:p>
            <a:pPr indent="-168275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Управление порождает политику. Единство политики и управления являются основой развития финансовой сферы общества.</a:t>
            </a:r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Оборот денег рождает капитал. Деньги отдельного человека порождают «капиталы» общества. Инвестирование и сбережение денег в «жизни денег» - есть  лишь разнообразие</a:t>
            </a:r>
          </a:p>
          <a:p>
            <a:pPr algn="ctr">
              <a:buNone/>
            </a:pPr>
            <a:r>
              <a:rPr lang="ru-RU" sz="1200" dirty="0" smtClean="0"/>
              <a:t>Бюджет государства (общества) порождается торговым оборотом личных денежных средств отдельных граждан этого государства.</a:t>
            </a:r>
          </a:p>
          <a:p>
            <a:pPr algn="ctr">
              <a:buNone/>
            </a:pPr>
            <a:r>
              <a:rPr lang="ru-RU" sz="1200" dirty="0" smtClean="0"/>
              <a:t>Индивидуальный инвестиционный денежный оборот – есть реальный оборот денег. Коллективный сберегательный оборот денег обладает мнимостью денежного оборота</a:t>
            </a:r>
          </a:p>
          <a:p>
            <a:pPr algn="ctr">
              <a:buNone/>
            </a:pPr>
            <a:r>
              <a:rPr lang="ru-RU" sz="1200" dirty="0" smtClean="0"/>
              <a:t>Бюджетные средства предназначены для модернизации экономики, торговые комбинируют личными денежными средствами «обывателя». </a:t>
            </a:r>
          </a:p>
          <a:p>
            <a:pPr algn="ctr">
              <a:buNone/>
            </a:pPr>
            <a:r>
              <a:rPr lang="ru-RU" sz="1200" dirty="0" smtClean="0"/>
              <a:t>Инвестиции предназначены для специализации секторов экономики. Сберегательные средства – для ее исполнения</a:t>
            </a:r>
          </a:p>
          <a:p>
            <a:pPr algn="ctr">
              <a:buNone/>
            </a:pPr>
            <a:r>
              <a:rPr lang="ru-RU" sz="1200" dirty="0" smtClean="0"/>
              <a:t>Инвестиционным оборотом должны заниматься специалисты,  сберегательным – исполнители.</a:t>
            </a:r>
          </a:p>
          <a:p>
            <a:pPr algn="ctr">
              <a:buNone/>
            </a:pPr>
            <a:r>
              <a:rPr lang="ru-RU" sz="1200" dirty="0" smtClean="0"/>
              <a:t>Торговых оборот  «</a:t>
            </a:r>
            <a:r>
              <a:rPr lang="ru-RU" sz="1200" dirty="0" err="1" smtClean="0"/>
              <a:t>комбинационен</a:t>
            </a:r>
            <a:r>
              <a:rPr lang="ru-RU" sz="1200" dirty="0" smtClean="0"/>
              <a:t>» и в нем участвуют как «комбинаторы», так и исполнители.</a:t>
            </a:r>
          </a:p>
          <a:p>
            <a:pPr algn="ctr">
              <a:buNone/>
            </a:pPr>
            <a:r>
              <a:rPr lang="ru-RU" sz="1200" dirty="0" smtClean="0"/>
              <a:t>Бюджетный оборот контролируют руководители общества.</a:t>
            </a:r>
          </a:p>
          <a:p>
            <a:pPr algn="ctr">
              <a:buNone/>
            </a:pPr>
            <a:r>
              <a:rPr lang="ru-RU" sz="1200" dirty="0" smtClean="0"/>
              <a:t>Торговый банк порождает государственный банк. Их взаимодействие определяет развитие финансовой (банковской) системы общества.. Инвестиционные банки – это банки реальной экономики, сберегательные – мнимой </a:t>
            </a:r>
          </a:p>
          <a:p>
            <a:pPr algn="ctr">
              <a:buNone/>
            </a:pPr>
            <a:r>
              <a:rPr lang="ru-RU" sz="1200" dirty="0" smtClean="0"/>
              <a:t>экономики. Но только их единство дает «демократическое» разнообразие банковской системы общества.. Инвестиционные банки – </a:t>
            </a:r>
            <a:r>
              <a:rPr lang="ru-RU" sz="1200" dirty="0" err="1" smtClean="0"/>
              <a:t>банки</a:t>
            </a:r>
            <a:r>
              <a:rPr lang="ru-RU" sz="1200" dirty="0" smtClean="0"/>
              <a:t> манипуляторы, сберегательные – стабилизаторы.. Торговый банк наиболее </a:t>
            </a:r>
          </a:p>
          <a:p>
            <a:pPr algn="ctr">
              <a:buNone/>
            </a:pPr>
            <a:r>
              <a:rPr lang="ru-RU" sz="1200" dirty="0" smtClean="0"/>
              <a:t>комбинирующий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108C5-C7DE-4BD3-AF78-FA234F975625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45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Р. Декарт полагал движение по прямой за «символ постоянства», то здесь для описания непрерывно изменяющего мира линейная «протяженность» неразрывна связана с угловыми изменения, что является необходимым условием более полного и адекватного описания. То есть любая «протяженность» непременно сопровождается либо «кривизной»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либо «кручением» (Т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Поэтому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–система координат реализует метод координат не только для «точек и тел» пространства, но и для моментов («точек») времени, обобщая их в понятии физической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величины, исследуя их отношения как состояния единой пространственно-временной «среды».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090-8CC2-4DB9-B324-33B40639AD47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B97AF-E09D-4F07-A8C3-89207EC79247}" type="slidenum">
              <a:rPr lang="ru-RU" smtClean="0"/>
              <a:pPr/>
              <a:t>65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Методология – это учение об организации познавательной деятельности человека и общества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7026A-39AB-4C2D-A494-F520B5ADFF28}" type="slidenum">
              <a:rPr lang="ru-RU" smtClean="0"/>
              <a:pPr/>
              <a:t>71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293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u="sng" dirty="0" smtClean="0">
                <a:solidFill>
                  <a:schemeClr val="tx1"/>
                </a:solidFill>
              </a:rPr>
              <a:t>Спин</a:t>
            </a:r>
            <a:r>
              <a:rPr lang="ru-RU" sz="1200" i="1" u="sng" baseline="0" dirty="0" smtClean="0">
                <a:solidFill>
                  <a:schemeClr val="tx1"/>
                </a:solidFill>
              </a:rPr>
              <a:t>, или поляризация </a:t>
            </a:r>
            <a:r>
              <a:rPr lang="ru-RU" sz="1200" baseline="0" dirty="0" smtClean="0">
                <a:solidFill>
                  <a:schemeClr val="tx1"/>
                </a:solidFill>
              </a:rPr>
              <a:t>– характеристики, связанные  с вращением</a:t>
            </a:r>
          </a:p>
          <a:p>
            <a:r>
              <a:rPr lang="ru-RU" sz="1200" baseline="0" dirty="0" smtClean="0">
                <a:solidFill>
                  <a:schemeClr val="tx1"/>
                </a:solidFill>
              </a:rPr>
              <a:t>Обратимая «поляризация» физических свойств в «точке» </a:t>
            </a:r>
            <a:r>
              <a:rPr lang="en-US" sz="1200" dirty="0" smtClean="0">
                <a:latin typeface="Arial Black" pitchFamily="34" charset="0"/>
              </a:rPr>
              <a:t>L</a:t>
            </a:r>
            <a:r>
              <a:rPr lang="ru-RU" sz="1200" baseline="30000" dirty="0" smtClean="0">
                <a:latin typeface="Arial Black" pitchFamily="34" charset="0"/>
              </a:rPr>
              <a:t>0</a:t>
            </a:r>
            <a:r>
              <a:rPr lang="en-US" sz="1200" dirty="0" smtClean="0">
                <a:latin typeface="Arial Black" pitchFamily="34" charset="0"/>
              </a:rPr>
              <a:t>T</a:t>
            </a:r>
            <a:r>
              <a:rPr lang="ru-RU" sz="1200" baseline="30000" smtClean="0">
                <a:latin typeface="Arial Black" pitchFamily="34" charset="0"/>
              </a:rPr>
              <a:t>0</a:t>
            </a:r>
            <a:r>
              <a:rPr lang="ru-RU" sz="1200" baseline="0" smtClean="0">
                <a:solidFill>
                  <a:schemeClr val="tx1"/>
                </a:solidFill>
              </a:rPr>
              <a:t> связанна </a:t>
            </a:r>
            <a:r>
              <a:rPr lang="ru-RU" sz="1200" baseline="0" dirty="0" smtClean="0">
                <a:solidFill>
                  <a:schemeClr val="tx1"/>
                </a:solidFill>
              </a:rPr>
              <a:t>с изменение вращения пространства-времени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91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</a:t>
            </a:r>
            <a:r>
              <a:rPr lang="ru-RU" b="1" i="1" u="sng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координатной системой в </a:t>
            </a:r>
            <a:r>
              <a:rPr lang="en-US" b="1" i="1" u="sng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LT</a:t>
            </a:r>
            <a:r>
              <a:rPr lang="ru-RU" b="1" i="1" u="sng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-подходе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следует понимать «установление соответствия между реальными физическими объектами и его пространственно-временными координатами в единой физической ПВСК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305A-C0D8-48C0-9043-7C0605C9862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95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101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Истинное знание есть</a:t>
            </a:r>
            <a:endParaRPr lang="ru-RU" sz="1200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7026A-39AB-4C2D-A494-F520B5ADFF28}" type="slidenum">
              <a:rPr lang="ru-RU" smtClean="0"/>
              <a:pPr/>
              <a:t>106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86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2D35-052D-4A81-AF2B-7C88C945827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Бартини также занимался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Анализ размерностей"/>
              </a:rPr>
              <a:t>анализом размерностей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физических величин </a:t>
            </a:r>
          </a:p>
          <a:p>
            <a:r>
              <a:rPr lang="en-US" sz="1200" baseline="0" dirty="0" smtClean="0">
                <a:latin typeface="Arial Black" pitchFamily="34" charset="0"/>
              </a:rPr>
              <a:t>LT – </a:t>
            </a:r>
            <a:r>
              <a:rPr lang="ru-RU" sz="1200" baseline="0" dirty="0" smtClean="0">
                <a:latin typeface="Arial Black" pitchFamily="34" charset="0"/>
              </a:rPr>
              <a:t>структура не тождественна измеряемой физической величине, а характеризуется «набором» физических свойств, измеряемых различными способами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 Пуанкаре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работе "Наука и гипотеза", 1904) высказал идею, «ч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опыты по измерению пространства на самом деле относятся не к пространству, а к телам», поэтому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 пространство–время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объективную метрику,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мы измеряем не континуум пространства–времени, а «физические тела»,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процесс измерения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"не выражают структурные свойства пространственно-временного континуума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«. Процесс измерения относиться к физическим объектам, а физическая структура пространства–времени может быть определена только из всей совокупности измерений, приведенных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состояния объективного упорядочивания.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aseline="0" dirty="0" smtClean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Уровень элементарных </a:t>
            </a:r>
            <a:r>
              <a:rPr lang="en-US" b="1" dirty="0" smtClean="0"/>
              <a:t>LT</a:t>
            </a:r>
            <a:r>
              <a:rPr lang="ru-RU" b="1" dirty="0" smtClean="0"/>
              <a:t>-структур </a:t>
            </a:r>
            <a:r>
              <a:rPr lang="ru-RU" dirty="0" smtClean="0"/>
              <a:t>описывает элементарные «геометрии» и элементарные «физики». Так</a:t>
            </a:r>
            <a:r>
              <a:rPr lang="ru-RU" baseline="0" dirty="0" smtClean="0"/>
              <a:t> в</a:t>
            </a:r>
            <a:r>
              <a:rPr lang="ru-RU" dirty="0" smtClean="0"/>
              <a:t> </a:t>
            </a:r>
            <a:r>
              <a:rPr lang="ru-RU" b="1" i="1" dirty="0" smtClean="0"/>
              <a:t>группе элементарных пространственных структур </a:t>
            </a:r>
            <a:r>
              <a:rPr lang="ru-RU" b="1" dirty="0" smtClean="0"/>
              <a:t>структура </a:t>
            </a:r>
            <a:r>
              <a:rPr lang="ru-RU" sz="1200" b="1" dirty="0" smtClean="0">
                <a:latin typeface="Arial Black" pitchFamily="34" charset="0"/>
              </a:rPr>
              <a:t>L</a:t>
            </a:r>
            <a:r>
              <a:rPr lang="ru-RU" sz="1200" b="1" baseline="30000" dirty="0" smtClean="0">
                <a:latin typeface="Arial Black" pitchFamily="34" charset="0"/>
              </a:rPr>
              <a:t>1</a:t>
            </a:r>
            <a:r>
              <a:rPr lang="ru-RU" sz="1200" b="1" dirty="0" smtClean="0">
                <a:latin typeface="Arial Black" pitchFamily="34" charset="0"/>
              </a:rPr>
              <a:t>T⁰ </a:t>
            </a:r>
            <a:r>
              <a:rPr lang="ru-RU" sz="1200" dirty="0" smtClean="0">
                <a:latin typeface="Arial Black" pitchFamily="34" charset="0"/>
              </a:rPr>
              <a:t>есть траектория «точки» в трехмерном </a:t>
            </a:r>
            <a:r>
              <a:rPr lang="ru-RU" sz="1200" baseline="0" dirty="0" smtClean="0">
                <a:latin typeface="Arial Black" pitchFamily="34" charset="0"/>
              </a:rPr>
              <a:t>пространстве </a:t>
            </a:r>
            <a:r>
              <a:rPr lang="ru-RU" sz="1200" dirty="0" smtClean="0">
                <a:latin typeface="Arial Black" pitchFamily="34" charset="0"/>
              </a:rPr>
              <a:t>Евклида</a:t>
            </a:r>
            <a:r>
              <a:rPr lang="ru-RU" sz="1200" baseline="0" dirty="0" smtClean="0">
                <a:latin typeface="Arial Black" pitchFamily="34" charset="0"/>
              </a:rPr>
              <a:t>, с «плоской» геометрией пространства. </a:t>
            </a:r>
            <a:r>
              <a:rPr lang="ru-RU" sz="1200" b="1" baseline="0" dirty="0" smtClean="0">
                <a:latin typeface="Arial Black" pitchFamily="34" charset="0"/>
              </a:rPr>
              <a:t>С</a:t>
            </a:r>
            <a:r>
              <a:rPr lang="ru-RU" b="1" dirty="0" smtClean="0"/>
              <a:t>труктуры </a:t>
            </a:r>
            <a:r>
              <a:rPr lang="ru-RU" sz="1200" b="1" dirty="0" smtClean="0">
                <a:latin typeface="Arial Black" pitchFamily="34" charset="0"/>
              </a:rPr>
              <a:t>L</a:t>
            </a:r>
            <a:r>
              <a:rPr lang="ru-RU" sz="1200" b="1" baseline="30000" dirty="0" smtClean="0">
                <a:latin typeface="Arial Black" pitchFamily="34" charset="0"/>
              </a:rPr>
              <a:t>2</a:t>
            </a:r>
            <a:r>
              <a:rPr lang="ru-RU" sz="1200" b="1" dirty="0" smtClean="0">
                <a:latin typeface="Arial Black" pitchFamily="34" charset="0"/>
              </a:rPr>
              <a:t>T⁰, L</a:t>
            </a:r>
            <a:r>
              <a:rPr lang="ru-RU" sz="1200" b="1" baseline="30000" dirty="0" smtClean="0">
                <a:latin typeface="Arial Black" pitchFamily="34" charset="0"/>
              </a:rPr>
              <a:t>3</a:t>
            </a:r>
            <a:r>
              <a:rPr lang="ru-RU" sz="1200" b="1" dirty="0" smtClean="0">
                <a:latin typeface="Arial Black" pitchFamily="34" charset="0"/>
              </a:rPr>
              <a:t>T⁰ </a:t>
            </a:r>
            <a:r>
              <a:rPr lang="ru-RU" sz="1200" dirty="0" smtClean="0">
                <a:latin typeface="Arial Black" pitchFamily="34" charset="0"/>
              </a:rPr>
              <a:t>есть траектории «линии» и «объема» в трехмерном евклидовом</a:t>
            </a:r>
            <a:r>
              <a:rPr lang="ru-RU" sz="1200" baseline="0" dirty="0" smtClean="0">
                <a:latin typeface="Arial Black" pitchFamily="34" charset="0"/>
              </a:rPr>
              <a:t> пространстве, с «плоским» пространством. Последующие </a:t>
            </a:r>
            <a:r>
              <a:rPr lang="ru-RU" sz="1200" b="1" baseline="0" dirty="0" smtClean="0">
                <a:latin typeface="Arial Black" pitchFamily="34" charset="0"/>
              </a:rPr>
              <a:t>структуры вида </a:t>
            </a:r>
            <a:r>
              <a:rPr lang="ru-RU" sz="1200" b="1" dirty="0" smtClean="0">
                <a:latin typeface="Arial Black" pitchFamily="34" charset="0"/>
              </a:rPr>
              <a:t>L</a:t>
            </a:r>
            <a:r>
              <a:rPr lang="en-US" sz="1200" b="1" baseline="30000" dirty="0" smtClean="0">
                <a:latin typeface="Arial Black" pitchFamily="34" charset="0"/>
              </a:rPr>
              <a:t>n</a:t>
            </a:r>
            <a:r>
              <a:rPr lang="ru-RU" sz="1200" b="1" dirty="0" smtClean="0">
                <a:latin typeface="Arial Black" pitchFamily="34" charset="0"/>
              </a:rPr>
              <a:t>T⁰ </a:t>
            </a:r>
            <a:r>
              <a:rPr lang="ru-RU" sz="1200" dirty="0" smtClean="0">
                <a:latin typeface="Arial Black" pitchFamily="34" charset="0"/>
              </a:rPr>
              <a:t>есть «траектории объема»,</a:t>
            </a:r>
            <a:r>
              <a:rPr lang="ru-RU" sz="1200" baseline="0" dirty="0" smtClean="0">
                <a:latin typeface="Arial Black" pitchFamily="34" charset="0"/>
              </a:rPr>
              <a:t> </a:t>
            </a:r>
            <a:r>
              <a:rPr lang="ru-RU" sz="1200" dirty="0" smtClean="0">
                <a:latin typeface="Arial Black" pitchFamily="34" charset="0"/>
              </a:rPr>
              <a:t>в котором непрерывно</a:t>
            </a:r>
            <a:r>
              <a:rPr lang="ru-RU" sz="1200" baseline="0" dirty="0" smtClean="0">
                <a:latin typeface="Arial Black" pitchFamily="34" charset="0"/>
              </a:rPr>
              <a:t> видоизменяется геометродинамические свойства структуры </a:t>
            </a:r>
            <a:r>
              <a:rPr lang="ru-RU" sz="1200" dirty="0" smtClean="0">
                <a:latin typeface="Arial Black" pitchFamily="34" charset="0"/>
              </a:rPr>
              <a:t>пространства-времени, существующим в</a:t>
            </a:r>
            <a:r>
              <a:rPr lang="ru-RU" sz="1200" baseline="0" dirty="0" smtClean="0">
                <a:latin typeface="Arial Black" pitchFamily="34" charset="0"/>
              </a:rPr>
              <a:t> трехмерном евклидовом пространстве нулевой кривизны. </a:t>
            </a:r>
          </a:p>
          <a:p>
            <a:r>
              <a:rPr lang="ru-RU" b="1" i="1" baseline="0" dirty="0" smtClean="0"/>
              <a:t>В </a:t>
            </a:r>
            <a:r>
              <a:rPr lang="ru-RU" b="1" i="1" dirty="0" smtClean="0"/>
              <a:t>группе элементарных временных структур </a:t>
            </a:r>
            <a:r>
              <a:rPr lang="ru-RU" b="0" i="0" dirty="0" smtClean="0"/>
              <a:t>структуру длительности </a:t>
            </a:r>
            <a:r>
              <a:rPr lang="ru-RU" sz="1200" dirty="0" smtClean="0">
                <a:latin typeface="Arial Black" pitchFamily="34" charset="0"/>
              </a:rPr>
              <a:t>L</a:t>
            </a:r>
            <a:r>
              <a:rPr lang="ru-RU" sz="1200" baseline="30000" dirty="0" smtClean="0">
                <a:latin typeface="Arial Black" pitchFamily="34" charset="0"/>
              </a:rPr>
              <a:t>0</a:t>
            </a:r>
            <a:r>
              <a:rPr lang="ru-RU" sz="1200" dirty="0" smtClean="0">
                <a:latin typeface="Arial Black" pitchFamily="34" charset="0"/>
              </a:rPr>
              <a:t>T</a:t>
            </a:r>
            <a:r>
              <a:rPr lang="ru-RU" sz="1200" baseline="30000" dirty="0" smtClean="0">
                <a:latin typeface="Arial Black" pitchFamily="34" charset="0"/>
              </a:rPr>
              <a:t>1 </a:t>
            </a:r>
            <a:r>
              <a:rPr lang="ru-RU" sz="1200" baseline="0" dirty="0" smtClean="0">
                <a:latin typeface="Arial Black" pitchFamily="34" charset="0"/>
              </a:rPr>
              <a:t>следует сопоставить со структурой пространственной протяженности, а ее существование сравнимо с</a:t>
            </a:r>
            <a:r>
              <a:rPr lang="ru-RU" sz="1200" dirty="0" smtClean="0">
                <a:latin typeface="Arial Black" pitchFamily="34" charset="0"/>
              </a:rPr>
              <a:t> трехмерным евклидовым «</a:t>
            </a:r>
            <a:r>
              <a:rPr lang="ru-RU" sz="1200" baseline="0" dirty="0" smtClean="0">
                <a:latin typeface="Arial Black" pitchFamily="34" charset="0"/>
              </a:rPr>
              <a:t>пространством» временной длительности с «плоской» геометрией. </a:t>
            </a:r>
          </a:p>
          <a:p>
            <a:r>
              <a:rPr lang="ru-RU" sz="1200" baseline="0" dirty="0" smtClean="0">
                <a:latin typeface="Arial Black" pitchFamily="34" charset="0"/>
              </a:rPr>
              <a:t>Более сложными оказываются </a:t>
            </a:r>
            <a:r>
              <a:rPr lang="ru-RU" sz="1200" b="1" baseline="0" dirty="0" smtClean="0">
                <a:latin typeface="Arial Black" pitchFamily="34" charset="0"/>
              </a:rPr>
              <a:t>элементарные структуры пространства-времени</a:t>
            </a:r>
            <a:r>
              <a:rPr lang="ru-RU" sz="1200" b="0" baseline="0" dirty="0" smtClean="0">
                <a:latin typeface="Arial Black" pitchFamily="34" charset="0"/>
              </a:rPr>
              <a:t>. Так структура типа </a:t>
            </a:r>
            <a:r>
              <a:rPr lang="ru-RU" sz="1200" dirty="0" smtClean="0">
                <a:latin typeface="Arial Black" pitchFamily="34" charset="0"/>
              </a:rPr>
              <a:t>L</a:t>
            </a:r>
            <a:r>
              <a:rPr lang="ru-RU" sz="1200" baseline="30000" dirty="0" smtClean="0">
                <a:latin typeface="Arial Black" pitchFamily="34" charset="0"/>
              </a:rPr>
              <a:t>1</a:t>
            </a:r>
            <a:r>
              <a:rPr lang="ru-RU" sz="1200" dirty="0" smtClean="0">
                <a:latin typeface="Arial Black" pitchFamily="34" charset="0"/>
              </a:rPr>
              <a:t>T⁻</a:t>
            </a:r>
            <a:r>
              <a:rPr lang="ru-RU" sz="1200" baseline="30000" dirty="0" smtClean="0">
                <a:latin typeface="Arial Black" pitchFamily="34" charset="0"/>
              </a:rPr>
              <a:t>1 </a:t>
            </a:r>
            <a:r>
              <a:rPr lang="ru-RU" sz="1200" baseline="0" dirty="0" smtClean="0">
                <a:latin typeface="Arial Black" pitchFamily="34" charset="0"/>
              </a:rPr>
              <a:t>характеризуется сложной вращательной «физикой», которой соответствует геометрия, оперирующая «пространством» с кручением. Обратимой структуре вида </a:t>
            </a:r>
            <a:r>
              <a:rPr lang="ru-RU" sz="1200" dirty="0" smtClean="0">
                <a:latin typeface="Arial Black" pitchFamily="34" charset="0"/>
              </a:rPr>
              <a:t>L⁻</a:t>
            </a:r>
            <a:r>
              <a:rPr lang="ru-RU" sz="1200" baseline="30000" dirty="0" smtClean="0">
                <a:latin typeface="Arial Black" pitchFamily="34" charset="0"/>
              </a:rPr>
              <a:t>1</a:t>
            </a:r>
            <a:r>
              <a:rPr lang="ru-RU" sz="1200" dirty="0" smtClean="0">
                <a:latin typeface="Arial Black" pitchFamily="34" charset="0"/>
              </a:rPr>
              <a:t>T</a:t>
            </a:r>
            <a:r>
              <a:rPr lang="ru-RU" sz="1200" baseline="30000" dirty="0" smtClean="0">
                <a:latin typeface="Arial Black" pitchFamily="34" charset="0"/>
              </a:rPr>
              <a:t>1 </a:t>
            </a:r>
            <a:r>
              <a:rPr lang="ru-RU" sz="1200" baseline="0" dirty="0" smtClean="0">
                <a:latin typeface="Arial Black" pitchFamily="34" charset="0"/>
              </a:rPr>
              <a:t>характерна иная «физика» а именно физика «искривленного» времени и соответствующая ей «геометрия».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latin typeface="Arial Black" pitchFamily="34" charset="0"/>
              </a:rPr>
              <a:t>Совершенно иными представляются </a:t>
            </a:r>
            <a:r>
              <a:rPr lang="ru-RU" sz="1200" b="1" baseline="0" dirty="0" smtClean="0">
                <a:latin typeface="Arial Black" pitchFamily="34" charset="0"/>
              </a:rPr>
              <a:t>структуры переходного процесса</a:t>
            </a:r>
            <a:r>
              <a:rPr lang="ru-RU" sz="1200" b="0" baseline="0" dirty="0" smtClean="0">
                <a:latin typeface="Arial Black" pitchFamily="34" charset="0"/>
              </a:rPr>
              <a:t>. Здесь структура вида </a:t>
            </a:r>
            <a:r>
              <a:rPr lang="ru-RU" sz="1200" dirty="0" smtClean="0">
                <a:latin typeface="Arial Black" pitchFamily="34" charset="0"/>
              </a:rPr>
              <a:t>L</a:t>
            </a:r>
            <a:r>
              <a:rPr lang="ru-RU" sz="1200" baseline="30000" dirty="0" smtClean="0">
                <a:latin typeface="Arial Black" pitchFamily="34" charset="0"/>
              </a:rPr>
              <a:t>1</a:t>
            </a:r>
            <a:r>
              <a:rPr lang="ru-RU" sz="1200" dirty="0" smtClean="0">
                <a:latin typeface="Arial Black" pitchFamily="34" charset="0"/>
              </a:rPr>
              <a:t>T</a:t>
            </a:r>
            <a:r>
              <a:rPr lang="ru-RU" sz="1200" baseline="30000" dirty="0" smtClean="0">
                <a:latin typeface="Arial Black" pitchFamily="34" charset="0"/>
              </a:rPr>
              <a:t>1 </a:t>
            </a:r>
            <a:r>
              <a:rPr lang="ru-RU" sz="1200" baseline="0" dirty="0" smtClean="0">
                <a:latin typeface="Arial Black" pitchFamily="34" charset="0"/>
              </a:rPr>
              <a:t>обособляет области пространства-времени, которые обладают геометрией положительной кривизны Римана, «физика» которой основана на протяженности длительности. Обратимая ей </a:t>
            </a:r>
            <a:r>
              <a:rPr lang="en-US" sz="1200" baseline="0" dirty="0" smtClean="0">
                <a:latin typeface="Arial Black" pitchFamily="34" charset="0"/>
              </a:rPr>
              <a:t>LT</a:t>
            </a:r>
            <a:r>
              <a:rPr lang="ru-RU" sz="1200" baseline="0" dirty="0" smtClean="0">
                <a:latin typeface="Arial Black" pitchFamily="34" charset="0"/>
              </a:rPr>
              <a:t>-структура вида </a:t>
            </a:r>
            <a:r>
              <a:rPr lang="ru-RU" sz="1200" dirty="0" smtClean="0">
                <a:latin typeface="Arial Black" pitchFamily="34" charset="0"/>
              </a:rPr>
              <a:t>L⁻</a:t>
            </a:r>
            <a:r>
              <a:rPr lang="ru-RU" sz="1200" baseline="30000" dirty="0" smtClean="0">
                <a:latin typeface="Arial Black" pitchFamily="34" charset="0"/>
              </a:rPr>
              <a:t>1</a:t>
            </a:r>
            <a:r>
              <a:rPr lang="ru-RU" sz="1200" dirty="0" smtClean="0">
                <a:latin typeface="Arial Black" pitchFamily="34" charset="0"/>
              </a:rPr>
              <a:t>T⁻</a:t>
            </a:r>
            <a:r>
              <a:rPr lang="ru-RU" sz="1200" baseline="30000" dirty="0" smtClean="0">
                <a:latin typeface="Arial Black" pitchFamily="34" charset="0"/>
              </a:rPr>
              <a:t>1</a:t>
            </a:r>
            <a:r>
              <a:rPr lang="ru-RU" sz="1200" dirty="0" smtClean="0">
                <a:latin typeface="Arial Black" pitchFamily="34" charset="0"/>
              </a:rPr>
              <a:t> есть структура с геометрией отрицательной кривизны Лобачевского, «физически» представленная</a:t>
            </a:r>
            <a:r>
              <a:rPr lang="ru-RU" sz="1200" baseline="0" dirty="0" smtClean="0">
                <a:latin typeface="Arial Black" pitchFamily="34" charset="0"/>
              </a:rPr>
              <a:t> процессом взаимодействия пространственной кривизны и кручения времени.</a:t>
            </a:r>
            <a:endParaRPr lang="ru-RU" sz="1200" dirty="0" smtClean="0">
              <a:latin typeface="Arial Black" pitchFamily="34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A8AB9-6B5C-4C16-A320-3BF3FB8CDEB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Функциональное</a:t>
            </a:r>
            <a:r>
              <a:rPr lang="ru-RU" baseline="0" dirty="0" smtClean="0"/>
              <a:t> различие структур пространства и времени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12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любых предметных областей:</a:t>
            </a:r>
          </a:p>
          <a:p>
            <a:pPr lvl="0" algn="ctr"/>
            <a:r>
              <a:rPr lang="ru-RU" sz="12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Единой системой координат</a:t>
            </a:r>
          </a:p>
          <a:p>
            <a:pPr lvl="0" algn="ctr"/>
            <a:r>
              <a:rPr lang="ru-RU" sz="12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Единым способом построения</a:t>
            </a:r>
          </a:p>
          <a:p>
            <a:pPr lvl="0" algn="ctr"/>
            <a:r>
              <a:rPr lang="ru-RU" sz="12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Единым числовым полем</a:t>
            </a:r>
          </a:p>
          <a:p>
            <a:pPr lvl="0" algn="ctr"/>
            <a:r>
              <a:rPr lang="ru-RU" sz="12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Единой системой инвариантов </a:t>
            </a:r>
            <a:endParaRPr lang="ru-RU" sz="12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17F1-83AE-400C-B7E1-E925BA10075D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одновременно обладает свойствами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непрерывных волн и свойствами дискретных фотонов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 Эйнштейн отмечал, что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электромагнитные поля, в отличие от гравитационных, "не выражают структурные свойства пространственно-временного континуума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E990D-0DB2-4D14-8FED-CCFF5259D59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B692-CCBE-4C8C-B213-EF80F2519BA3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DDC9-652E-4AB5-80C9-911CE8948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gi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7" Type="http://schemas.openxmlformats.org/officeDocument/2006/relationships/image" Target="../media/image238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130.png"/><Relationship Id="rId4" Type="http://schemas.openxmlformats.org/officeDocument/2006/relationships/image" Target="../media/image24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3.png"/><Relationship Id="rId7" Type="http://schemas.openxmlformats.org/officeDocument/2006/relationships/image" Target="../media/image6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10" Type="http://schemas.openxmlformats.org/officeDocument/2006/relationships/image" Target="../media/image69.png"/><Relationship Id="rId4" Type="http://schemas.openxmlformats.org/officeDocument/2006/relationships/image" Target="../media/image44.png"/><Relationship Id="rId9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png"/><Relationship Id="rId3" Type="http://schemas.openxmlformats.org/officeDocument/2006/relationships/image" Target="../media/image95.jpeg"/><Relationship Id="rId7" Type="http://schemas.openxmlformats.org/officeDocument/2006/relationships/image" Target="../media/image91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84.png"/><Relationship Id="rId5" Type="http://schemas.openxmlformats.org/officeDocument/2006/relationships/image" Target="../media/image38.png"/><Relationship Id="rId15" Type="http://schemas.openxmlformats.org/officeDocument/2006/relationships/image" Target="../media/image103.png"/><Relationship Id="rId10" Type="http://schemas.openxmlformats.org/officeDocument/2006/relationships/image" Target="../media/image99.png"/><Relationship Id="rId4" Type="http://schemas.openxmlformats.org/officeDocument/2006/relationships/image" Target="../media/image96.png"/><Relationship Id="rId9" Type="http://schemas.openxmlformats.org/officeDocument/2006/relationships/image" Target="../media/image98.png"/><Relationship Id="rId1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pravlenie.ru/" TargetMode="External"/><Relationship Id="rId2" Type="http://schemas.openxmlformats.org/officeDocument/2006/relationships/hyperlink" Target="http://www.rypravlenie.ru/?cat=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fera-razuma.ru/newspapers/83-lt-podhod-k-proektirovaniyu-ustoichivo-evolyucioniruyuschih-sistem.html" TargetMode="External"/><Relationship Id="rId5" Type="http://schemas.openxmlformats.org/officeDocument/2006/relationships/hyperlink" Target="http://sfera-razuma.ru/archive/6-vypusk-3-2016-avgust.html" TargetMode="External"/><Relationship Id="rId4" Type="http://schemas.openxmlformats.org/officeDocument/2006/relationships/hyperlink" Target="http://www.rypravlenie.ru/?p=3022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53.png"/><Relationship Id="rId7" Type="http://schemas.openxmlformats.org/officeDocument/2006/relationships/image" Target="../media/image189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53.png"/><Relationship Id="rId7" Type="http://schemas.openxmlformats.org/officeDocument/2006/relationships/image" Target="../media/image189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6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8.png"/><Relationship Id="rId11" Type="http://schemas.openxmlformats.org/officeDocument/2006/relationships/image" Target="../media/image89.png"/><Relationship Id="rId5" Type="http://schemas.openxmlformats.org/officeDocument/2006/relationships/image" Target="../media/image51.png"/><Relationship Id="rId10" Type="http://schemas.openxmlformats.org/officeDocument/2006/relationships/image" Target="../media/image88.png"/><Relationship Id="rId4" Type="http://schemas.openxmlformats.org/officeDocument/2006/relationships/image" Target="../media/image207.png"/><Relationship Id="rId9" Type="http://schemas.openxmlformats.org/officeDocument/2006/relationships/image" Target="../media/image2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1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6.png"/><Relationship Id="rId11" Type="http://schemas.openxmlformats.org/officeDocument/2006/relationships/image" Target="../media/image209.png"/><Relationship Id="rId5" Type="http://schemas.openxmlformats.org/officeDocument/2006/relationships/image" Target="../media/image215.png"/><Relationship Id="rId10" Type="http://schemas.openxmlformats.org/officeDocument/2006/relationships/image" Target="../media/image51.png"/><Relationship Id="rId4" Type="http://schemas.openxmlformats.org/officeDocument/2006/relationships/image" Target="../media/image214.png"/><Relationship Id="rId9" Type="http://schemas.openxmlformats.org/officeDocument/2006/relationships/image" Target="../media/image10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7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9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38.png"/><Relationship Id="rId4" Type="http://schemas.openxmlformats.org/officeDocument/2006/relationships/image" Target="../media/image176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30305"/>
            <a:ext cx="7772400" cy="225581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ОБОБЩЕННАЯ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LT–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СИСТЕМА КООРДИНАТ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И ЕЕ ПРИКЛАДНОЕ ЗНАЧЕНИЕ</a:t>
            </a:r>
            <a:endParaRPr lang="ru-RU" sz="360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18109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СЕМИНАР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Международной школы устойчивого развития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имени П.Г. Кузнецова – Б.Е. Большакова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11. 2019 г.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Arial Black" pitchFamily="34" charset="0"/>
                <a:cs typeface="Arial" pitchFamily="34" charset="0"/>
              </a:rPr>
              <a:t>ОБЩАЯ ЭВОЛЮЦИЯ КООРДИНАТНОЙ СИСТЕМЫ </a:t>
            </a:r>
            <a:br>
              <a:rPr lang="ru-RU" sz="22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200" b="1" dirty="0" smtClean="0">
                <a:latin typeface="Arial Black" pitchFamily="34" charset="0"/>
                <a:cs typeface="Arial" pitchFamily="34" charset="0"/>
              </a:rPr>
              <a:t>3</a:t>
            </a:r>
            <a:r>
              <a:rPr lang="en-US" sz="2200" b="1" dirty="0" smtClean="0">
                <a:latin typeface="Arial Black" pitchFamily="34" charset="0"/>
                <a:cs typeface="Arial" pitchFamily="34" charset="0"/>
              </a:rPr>
              <a:t>D +1 </a:t>
            </a:r>
            <a:r>
              <a:rPr lang="ru-RU" sz="2200" dirty="0" smtClean="0">
                <a:latin typeface="Arial Black" pitchFamily="34" charset="0"/>
                <a:cs typeface="Arial" pitchFamily="34" charset="0"/>
              </a:rPr>
              <a:t>→ </a:t>
            </a:r>
            <a:r>
              <a:rPr lang="en-US" sz="2200" b="1" dirty="0" smtClean="0">
                <a:latin typeface="Arial Black" pitchFamily="34" charset="0"/>
                <a:cs typeface="Arial" pitchFamily="34" charset="0"/>
              </a:rPr>
              <a:t>3D + 2 </a:t>
            </a:r>
            <a:r>
              <a:rPr lang="ru-RU" sz="2200" dirty="0" smtClean="0">
                <a:latin typeface="Arial Black" pitchFamily="34" charset="0"/>
                <a:cs typeface="Arial" pitchFamily="34" charset="0"/>
              </a:rPr>
              <a:t>→ </a:t>
            </a:r>
            <a:r>
              <a:rPr lang="en-US" sz="2200" b="1" dirty="0" smtClean="0">
                <a:latin typeface="Arial Black" pitchFamily="34" charset="0"/>
                <a:cs typeface="Arial" pitchFamily="34" charset="0"/>
              </a:rPr>
              <a:t>3D +3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ДОПУСТИМЫЕ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(необходимые и достаточные)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СИСТЕМЫ КООРДИНАТ</a:t>
            </a:r>
            <a:br>
              <a:rPr lang="ru-RU" sz="1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(«четвертого не дано»)</a:t>
            </a:r>
            <a:endParaRPr lang="ru-RU" sz="2000" i="1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97801"/>
            <a:ext cx="5274469" cy="498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85614" y="1915531"/>
            <a:ext cx="1458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Количество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множеств 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915531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Координатная трехмерность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407371"/>
            <a:ext cx="75724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КОЛИЧЕСТВО МНОЖЕСТВ, ОТОБРАЖАЕМЫХ В ОБЩЕЙ ТРЕХМЕРНОСТИ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"/>
            <a:ext cx="7772400" cy="57148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СИСТЕМНЫЕ МОДЕЛИ ПСИХОЛОГИЧЕСКОГО ЗНАНИЯ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1857364"/>
            <a:ext cx="2571768" cy="314327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«вбирает» в себя предшествующие классификации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Э. Канта до К. Юнга,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«брезгуя» астрологическим материалом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создает единую модель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системного психологического знания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6196" y="1000108"/>
            <a:ext cx="2440646" cy="189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870" y="3357562"/>
            <a:ext cx="2834286" cy="332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00305"/>
            <a:ext cx="2734057" cy="2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55275"/>
            <a:ext cx="3416191" cy="3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4427" y="667060"/>
            <a:ext cx="29963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ОБЩИЕ «ЭСКИЗНЫЕ» МОДЕЛИ в ПВСК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35718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ТИПЫ ДВИЖЕНИЙ И РАССЛОЕННЫХ СТРУКТУР </a:t>
            </a:r>
            <a:r>
              <a:rPr lang="en-US" sz="1600" dirty="0" smtClean="0">
                <a:latin typeface="Arial Black" pitchFamily="34" charset="0"/>
              </a:rPr>
              <a:t>LT</a:t>
            </a:r>
            <a:r>
              <a:rPr lang="ru-RU" sz="1600" dirty="0" smtClean="0">
                <a:latin typeface="Arial Black" pitchFamily="34" charset="0"/>
              </a:rPr>
              <a:t>–ПОЛЯ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857892"/>
            <a:ext cx="8001056" cy="857256"/>
          </a:xfrm>
        </p:spPr>
        <p:txBody>
          <a:bodyPr>
            <a:normAutofit fontScale="55000" lnSpcReduction="20000"/>
          </a:bodyPr>
          <a:lstStyle/>
          <a:p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Волновая «сущность» присутствует во всех видах вещества </a:t>
            </a:r>
          </a:p>
          <a:p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Пространственно- и время зависимое </a:t>
            </a: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«колебание» </a:t>
            </a:r>
            <a:r>
              <a:rPr lang="ru-RU" sz="1800" dirty="0" smtClean="0">
                <a:solidFill>
                  <a:schemeClr val="tx1"/>
                </a:solidFill>
              </a:rPr>
              <a:t>относительно равновесного состояния  расслоенных </a:t>
            </a:r>
            <a:r>
              <a:rPr lang="en-US" sz="1800" dirty="0" smtClean="0">
                <a:solidFill>
                  <a:schemeClr val="tx1"/>
                </a:solidFill>
              </a:rPr>
              <a:t>LT</a:t>
            </a:r>
            <a:r>
              <a:rPr lang="ru-RU" sz="1800" dirty="0" smtClean="0">
                <a:solidFill>
                  <a:schemeClr val="tx1"/>
                </a:solidFill>
              </a:rPr>
              <a:t> – структур (</a:t>
            </a:r>
            <a:r>
              <a:rPr lang="ru-RU" sz="1800" i="1" dirty="0" smtClean="0">
                <a:solidFill>
                  <a:schemeClr val="tx1"/>
                </a:solidFill>
              </a:rPr>
              <a:t>слева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Левое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</a:rPr>
              <a:t>вращательное движение </a:t>
            </a:r>
            <a:r>
              <a:rPr lang="en-US" sz="1800" dirty="0" smtClean="0">
                <a:solidFill>
                  <a:schemeClr val="tx1"/>
                </a:solidFill>
              </a:rPr>
              <a:t>LT</a:t>
            </a:r>
            <a:r>
              <a:rPr lang="ru-RU" sz="1800" dirty="0" smtClean="0">
                <a:solidFill>
                  <a:schemeClr val="tx1"/>
                </a:solidFill>
              </a:rPr>
              <a:t> – структур базового расслоения (</a:t>
            </a:r>
            <a:r>
              <a:rPr lang="ru-RU" sz="1800" i="1" dirty="0" smtClean="0">
                <a:solidFill>
                  <a:schemeClr val="tx1"/>
                </a:solidFill>
              </a:rPr>
              <a:t>справа 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Примечание</a:t>
            </a:r>
            <a:r>
              <a:rPr lang="ru-RU" sz="1600" dirty="0" smtClean="0">
                <a:solidFill>
                  <a:schemeClr val="tx1"/>
                </a:solidFill>
              </a:rPr>
              <a:t>: «вещество» – есть единство  совместно эволюционирующих пространства-времени и материальной субстанции</a:t>
            </a:r>
          </a:p>
          <a:p>
            <a:r>
              <a:rPr lang="ru-RU" sz="1900" b="1" dirty="0" smtClean="0">
                <a:solidFill>
                  <a:srgbClr val="0000FF"/>
                </a:solidFill>
                <a:latin typeface="Arial Black" pitchFamily="34" charset="0"/>
              </a:rPr>
              <a:t>«дуальная природа остается одним из самых непонятных и тревожащих аспектов  современной науки»</a:t>
            </a:r>
            <a:r>
              <a:rPr lang="ru-RU" sz="19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0"/>
            <a:ext cx="3023810" cy="26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3677603" cy="25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71480"/>
            <a:ext cx="2419688" cy="2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00760" y="5143512"/>
            <a:ext cx="1928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/>
              <a:t>Центробежное вращение,  вероятно, следует отождествить с понятием «орбитального момента», а внутреннее – с понятием «спин»</a:t>
            </a:r>
            <a:endParaRPr lang="ru-RU" sz="800" b="1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286124"/>
            <a:ext cx="252888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1414"/>
            <a:ext cx="3328982" cy="6429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п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3" name="Рисунок 2" descr="Нажать левую кнопку мыши и двигать картинку в ок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5867400" cy="30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1" y="785795"/>
            <a:ext cx="4966621" cy="531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Arial Black" pitchFamily="34" charset="0"/>
                <a:cs typeface="Arial" pitchFamily="34" charset="0"/>
              </a:rPr>
              <a:t>ГЕОМЕТРИЧЕСКИЕ ФОРМЫ </a:t>
            </a:r>
          </a:p>
          <a:p>
            <a:pPr algn="ctr"/>
            <a:r>
              <a:rPr lang="ru-RU" b="1" i="1" dirty="0" smtClean="0">
                <a:latin typeface="Arial Black" pitchFamily="34" charset="0"/>
                <a:cs typeface="Arial" pitchFamily="34" charset="0"/>
              </a:rPr>
              <a:t>СУЩЕСТВОВАНИЯ  МИРА</a:t>
            </a:r>
            <a:endParaRPr lang="ru-RU" i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Arial Black" pitchFamily="34" charset="0"/>
              </a:rPr>
              <a:t>ПЕРИФЕРИЙНАЯ МОНОМИНЕРАЛИЗАЦИЯ ИЛИ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 СТРУКТУРНОЕ УПОРЯДОЧИВАНИЕ  ПРИРОДНОГО ПРОЦЕССА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643578"/>
            <a:ext cx="8143932" cy="928694"/>
          </a:xfrm>
        </p:spPr>
        <p:txBody>
          <a:bodyPr>
            <a:normAutofit fontScale="40000" lnSpcReduction="20000"/>
          </a:bodyPr>
          <a:lstStyle/>
          <a:p>
            <a:r>
              <a:rPr lang="ru-RU" sz="21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Общее структурное упорядочивание  природного процесса </a:t>
            </a:r>
          </a:p>
          <a:p>
            <a:r>
              <a:rPr lang="ru-RU" sz="21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соответствует общей структуре Лорана</a:t>
            </a:r>
          </a:p>
          <a:p>
            <a:pPr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«Энтропийные» процессы зависимы от  внутренней структуры  </a:t>
            </a:r>
            <a:r>
              <a:rPr lang="en-US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LT – </a:t>
            </a:r>
            <a:r>
              <a:rPr lang="ru-RU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поля</a:t>
            </a:r>
            <a:endPara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приведенной модели видно, </a:t>
            </a:r>
            <a:r>
              <a:rPr lang="ru-RU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любое начало и любое завершение стремиться к мономинеральности</a:t>
            </a:r>
          </a:p>
          <a:p>
            <a:r>
              <a:rPr lang="ru-RU" sz="21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ПРОТИВОПОЛОЖНОСТЬ ОБЩЕПРИНЯТОЙ ТОЧКИ ЗРЕНИЯ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«ЭНТРОПИЙНЫЙ» ПРОЦЕСС ЭВОЛЮЦИИ, ЗАВЕРШАЕТСЯ БОЛЬШЕЙ УПОРЯДОЧЕННОСТЬЮ</a:t>
            </a:r>
          </a:p>
          <a:p>
            <a:r>
              <a:rPr lang="ru-RU" sz="21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МАКСИМУМ ЭНТРОПИИ ПРИУРОЧЕН К ГЕТЕРОГЕННОМУ ЦЕНТРУ       </a:t>
            </a:r>
          </a:p>
          <a:p>
            <a:r>
              <a:rPr lang="ru-RU" sz="25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ПЕРИФЕРИЙНЫЕ ОБЛАСТИ ЭВОЛЮЦИОНИРУЮЩЕЙ СИСТЕМЫ СТРЕМЯТСЯ К УПОРЯДОЧИВАНИЮ</a:t>
            </a:r>
            <a:r>
              <a:rPr lang="ru-RU" sz="21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!</a:t>
            </a:r>
          </a:p>
          <a:p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5384006" cy="460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71876"/>
            <a:ext cx="2217420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105" y="1071546"/>
            <a:ext cx="2543175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2862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ЦЕЛОСТНОСТЬ И ПОЛНОТА СИСТЕМНОГО ЗНАНИЯ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000" b="1" i="1" dirty="0" smtClean="0">
                <a:latin typeface="Arial Black" pitchFamily="34" charset="0"/>
              </a:rPr>
              <a:t>Реляционный подход отображается в с</a:t>
            </a:r>
            <a:r>
              <a:rPr lang="ru-RU" sz="1000" i="1" dirty="0" smtClean="0">
                <a:latin typeface="Arial Black" pitchFamily="34" charset="0"/>
                <a:cs typeface="Arial" pitchFamily="34" charset="0"/>
              </a:rPr>
              <a:t>истеме отношений «существования» содержательных  состояний</a:t>
            </a:r>
            <a:endParaRPr lang="ru-RU" sz="1000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642918"/>
            <a:ext cx="2286016" cy="22860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Внешние границы  знания </a:t>
            </a:r>
            <a:r>
              <a:rPr lang="ru-RU" sz="1200" dirty="0" smtClean="0"/>
              <a:t>определяются границами  предметной области познания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«Глубина» </a:t>
            </a:r>
            <a:r>
              <a:rPr lang="ru-RU" sz="1200" dirty="0" smtClean="0"/>
              <a:t>(«иерархию»)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знания </a:t>
            </a:r>
          </a:p>
          <a:p>
            <a:pPr algn="ctr">
              <a:buNone/>
            </a:pPr>
            <a:r>
              <a:rPr lang="ru-RU" sz="1200" dirty="0" smtClean="0"/>
              <a:t>соотносится с границами  </a:t>
            </a:r>
          </a:p>
          <a:p>
            <a:pPr algn="ctr">
              <a:buNone/>
            </a:pPr>
            <a:r>
              <a:rPr lang="ru-RU" sz="1200" dirty="0" smtClean="0"/>
              <a:t>предметной  области, достижимыми </a:t>
            </a:r>
          </a:p>
          <a:p>
            <a:pPr marL="0" indent="0" algn="ctr">
              <a:buNone/>
            </a:pPr>
            <a:r>
              <a:rPr lang="ru-RU" sz="1200" dirty="0" smtClean="0"/>
              <a:t> в процессе  современного познания, и </a:t>
            </a:r>
            <a:r>
              <a:rPr lang="ru-RU" sz="1200" b="1" dirty="0" smtClean="0"/>
              <a:t>определяется как  </a:t>
            </a:r>
            <a:r>
              <a:rPr lang="ru-RU" sz="1200" dirty="0" smtClean="0"/>
              <a:t>разумная, </a:t>
            </a:r>
            <a:r>
              <a:rPr lang="ru-RU" sz="1200" b="1" dirty="0" smtClean="0"/>
              <a:t>экономически  целесообразная полнота</a:t>
            </a:r>
          </a:p>
          <a:p>
            <a:pPr algn="ctr">
              <a:buNone/>
            </a:pPr>
            <a:endParaRPr lang="ru-RU" sz="1200" dirty="0" smtClean="0"/>
          </a:p>
          <a:p>
            <a:pPr marL="0" indent="0" algn="ctr">
              <a:buNone/>
            </a:pPr>
            <a:r>
              <a:rPr lang="ru-RU" sz="1200" dirty="0" smtClean="0">
                <a:latin typeface="Arial Black" pitchFamily="34" charset="0"/>
              </a:rPr>
              <a:t>Единая парадигма предполагает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ru-RU" sz="1400" dirty="0" smtClean="0"/>
              <a:t>физическую, вещественную и геометрическую инвариантность системных моделей знания</a:t>
            </a:r>
            <a:endParaRPr lang="ru-RU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71480"/>
            <a:ext cx="24241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19621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785794"/>
            <a:ext cx="2184559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39" y="3429000"/>
            <a:ext cx="2386013" cy="335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429000"/>
            <a:ext cx="306324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500438"/>
            <a:ext cx="272891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527478" y="539573"/>
            <a:ext cx="2616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latin typeface="Arial Black" pitchFamily="34" charset="0"/>
              </a:rPr>
              <a:t>ФИЗИЧЕСКОЕ СОСТОЯНИЕ МИРА</a:t>
            </a:r>
            <a:endParaRPr lang="ru-RU" sz="1000" i="1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000372"/>
            <a:ext cx="2233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i="1" dirty="0" smtClean="0">
                <a:latin typeface="Arial Black" pitchFamily="34" charset="0"/>
                <a:cs typeface="Arial" pitchFamily="34" charset="0"/>
              </a:rPr>
              <a:t>ГЕОМЕТРИЧЕСКИЕ ФОРМЫ </a:t>
            </a:r>
          </a:p>
          <a:p>
            <a:pPr algn="ctr"/>
            <a:r>
              <a:rPr lang="ru-RU" sz="1000" b="1" i="1" dirty="0" smtClean="0">
                <a:latin typeface="Arial Black" pitchFamily="34" charset="0"/>
                <a:cs typeface="Arial" pitchFamily="34" charset="0"/>
              </a:rPr>
              <a:t>СУЩЕСТВОВАНИЯ  МИРА</a:t>
            </a:r>
            <a:endParaRPr lang="ru-RU" sz="1000" i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182779"/>
            <a:ext cx="2970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latin typeface="Arial Black" pitchFamily="34" charset="0"/>
              </a:rPr>
              <a:t>ВЕЩЕСТВЕННОЕ СОДЕРЖАНИЕ МИРА</a:t>
            </a:r>
            <a:endParaRPr lang="ru-RU" sz="1000" i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6644" y="2947570"/>
            <a:ext cx="928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Неподвижное «Ничто»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48" y="145755"/>
            <a:ext cx="8675370" cy="65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rial" pitchFamily="34" charset="0"/>
              </a:rPr>
              <a:t>ЦЕЛОСТНОСТЬ  И  ПОЛНОТА  ЗНАНИЯ  ДОСТИГАЕТСЯ  </a:t>
            </a:r>
            <a:br>
              <a:rPr lang="ru-RU" sz="200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РЕШЕНИЕМ  ДВУХ  ЗАДАЧ:</a:t>
            </a:r>
            <a:r>
              <a:rPr lang="ru-RU" sz="1600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i="1" u="sng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ОБЪЯТЬ  НЕОБЪЯТНОЕ  И  ОБЪЕДИНИТЬ  НЕОБЬЕДИНИМОЕ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605814" cy="50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85860"/>
            <a:ext cx="3499485" cy="49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42862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СИСТЕМНЫЕ МОДЕЛИ ПСИХОЛОГИЧЕСКОГО ЗНАНИЯ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4500570"/>
            <a:ext cx="5143536" cy="1143008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Модель «вбирает» в себя предшествующие классификации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от Э. Канта до К. Юнга,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«брезгуя» астрологическим материалом</a:t>
            </a:r>
            <a:r>
              <a:rPr lang="ru-RU" sz="1200" dirty="0" smtClean="0">
                <a:solidFill>
                  <a:schemeClr val="tx1"/>
                </a:solidFill>
              </a:rPr>
              <a:t>, и 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создает единую модель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</a:rPr>
              <a:t>системного психологического знания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4" y="1142984"/>
            <a:ext cx="2440646" cy="189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160" y="714356"/>
            <a:ext cx="2834286" cy="332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142984"/>
            <a:ext cx="2734057" cy="2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357562"/>
            <a:ext cx="3416191" cy="3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4427" y="428604"/>
            <a:ext cx="29963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ОБЩИЕ «ЭСКИЗНЫЕ» МОДЕЛИ в ПВСК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3200"/>
            <a:ext cx="8258204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МОДЕЛЬ ЭВОЛЮЦИИ БИОХИМИЧЕСКОГО ЗНАНИЯ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37" y="1576014"/>
            <a:ext cx="3405569" cy="292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41" y="866796"/>
            <a:ext cx="44672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48902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ОБЩИЙ ВЫВОД</a:t>
            </a:r>
            <a:b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Эволюция  ЗНАНИЯ </a:t>
            </a:r>
            <a:b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идет в направлении от унарности через бинарность к </a:t>
            </a:r>
            <a:r>
              <a:rPr lang="ru-RU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тринарности</a:t>
            </a: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От</a:t>
            </a: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попыток упорядочивать данные в </a:t>
            </a:r>
            <a:r>
              <a:rPr lang="ru-RU" sz="2400" b="1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«КЛАССИЧЕСКОЙ» УНАРНОЙ СИСТЕМЕ КООРДИНАТ ДЕКАРТА К БИНАРНОМУ ПОРЯДКУ</a:t>
            </a: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числа, множеств, отношений и структур,</a:t>
            </a:r>
            <a:b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который создается в универсальной бинарной геометрофизической системе координат 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961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ЭВОЛЮЦИОННОЕ ОБОБЩЕНИЕ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ЕДИНОЙ СИСТЕМЫ КООРДИНАТ ДЕКАРТА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«ЧЕТВЕРТОГО НЕ ДАНО»!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86512" y="1065898"/>
            <a:ext cx="1714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+ 3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ТРИНАРНАЯ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трехмерность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70774"/>
            <a:ext cx="1663065" cy="14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480" y="2205781"/>
            <a:ext cx="1886214" cy="150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3422" y="2201428"/>
            <a:ext cx="1737602" cy="15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1071546"/>
            <a:ext cx="164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+ 1</a:t>
            </a:r>
            <a:endParaRPr lang="en-US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УНАРНАЯ трехмерность </a:t>
            </a:r>
            <a:endParaRPr lang="ru-RU" sz="1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071546"/>
            <a:ext cx="1714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+ 2</a:t>
            </a:r>
            <a:endParaRPr lang="en-US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БИНАРНАЯ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трехмерность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71534" y="3643314"/>
            <a:ext cx="1585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Одно трехмерное множество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3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</a:rPr>
              <a:t>D</a:t>
            </a:r>
            <a:r>
              <a:rPr lang="ru-RU" sz="1200" b="1" baseline="-30000" dirty="0" smtClean="0">
                <a:latin typeface="Arial" pitchFamily="34" charset="0"/>
                <a:ea typeface="Times New Roman" pitchFamily="18" charset="0"/>
              </a:rPr>
              <a:t>Х,У,</a:t>
            </a:r>
            <a:r>
              <a:rPr lang="en-US" sz="1200" b="1" baseline="-30000" dirty="0" smtClean="0">
                <a:latin typeface="Arial" pitchFamily="34" charset="0"/>
                <a:ea typeface="Times New Roman" pitchFamily="18" charset="0"/>
              </a:rPr>
              <a:t>Z 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3711363"/>
            <a:ext cx="1428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Два трехмерных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множества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3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</a:rPr>
              <a:t>D</a:t>
            </a:r>
            <a:r>
              <a:rPr lang="ru-RU" sz="1200" b="1" baseline="-30000" dirty="0" smtClean="0">
                <a:latin typeface="Arial" pitchFamily="34" charset="0"/>
                <a:ea typeface="Times New Roman" pitchFamily="18" charset="0"/>
              </a:rPr>
              <a:t>Х,У,</a:t>
            </a:r>
            <a:r>
              <a:rPr lang="en-US" sz="1200" b="1" baseline="-30000" dirty="0" smtClean="0">
                <a:latin typeface="Arial" pitchFamily="34" charset="0"/>
                <a:ea typeface="Times New Roman" pitchFamily="18" charset="0"/>
              </a:rPr>
              <a:t>Z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┴ 3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</a:rPr>
              <a:t>D</a:t>
            </a:r>
            <a:r>
              <a:rPr lang="ru-RU" sz="1200" b="1" baseline="-30000" dirty="0" smtClean="0">
                <a:latin typeface="Arial" pitchFamily="34" charset="0"/>
                <a:ea typeface="Times New Roman" pitchFamily="18" charset="0"/>
              </a:rPr>
              <a:t>А,Б,С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0991" y="3782801"/>
            <a:ext cx="213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Три трехмерных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множества</a:t>
            </a: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3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</a:rPr>
              <a:t>D</a:t>
            </a:r>
            <a:r>
              <a:rPr lang="ru-RU" sz="1200" b="1" baseline="-30000" dirty="0" smtClean="0">
                <a:latin typeface="Arial" pitchFamily="34" charset="0"/>
                <a:ea typeface="Times New Roman" pitchFamily="18" charset="0"/>
              </a:rPr>
              <a:t>Х,У,</a:t>
            </a:r>
            <a:r>
              <a:rPr lang="en-US" sz="1200" b="1" baseline="-30000" dirty="0" smtClean="0">
                <a:latin typeface="Arial" pitchFamily="34" charset="0"/>
                <a:ea typeface="Times New Roman" pitchFamily="18" charset="0"/>
              </a:rPr>
              <a:t>Z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┴ 3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</a:rPr>
              <a:t>D</a:t>
            </a:r>
            <a:r>
              <a:rPr lang="ru-RU" sz="1200" b="1" baseline="-30000" dirty="0" smtClean="0">
                <a:latin typeface="Arial" pitchFamily="34" charset="0"/>
                <a:ea typeface="Times New Roman" pitchFamily="18" charset="0"/>
              </a:rPr>
              <a:t>А,Б,С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┴ 3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</a:rPr>
              <a:t>D</a:t>
            </a:r>
            <a:r>
              <a:rPr lang="ru-RU" sz="1200" b="1" baseline="-30000" dirty="0" smtClean="0">
                <a:latin typeface="Arial" pitchFamily="34" charset="0"/>
                <a:ea typeface="Times New Roman" pitchFamily="18" charset="0"/>
              </a:rPr>
              <a:t>Д,Е,Ж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57224" y="4571724"/>
            <a:ext cx="764386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</a:rPr>
              <a:t>ОБОБЩАЮЩИЕ УРАВНЕНИЯ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= А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= А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en-US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= А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endParaRPr kumimoji="0" lang="ru-RU" sz="700" b="1" i="0" u="none" strike="noStrike" cap="none" normalizeH="0" baseline="0" dirty="0" smtClean="0">
              <a:ln>
                <a:noFill/>
              </a:ln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где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1600" b="1" i="0" u="none" strike="noStrike" cap="none" normalizeH="0" baseline="-3000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– атрибутивные свойства вещества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Times New Roman" pitchFamily="18" charset="0"/>
              </a:rPr>
              <a:t>ЭВОЛЮЦИЯ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Times New Roman" pitchFamily="18" charset="0"/>
              </a:rPr>
              <a:t> ОБОБЩЕННОЙ СИСТЕМЫ КООРДИНАТ  ДЕКАРТА</a:t>
            </a:r>
            <a:endParaRPr lang="ru-RU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DL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(либо 3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→ 3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DL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┴3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→ 3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DL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┴3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┴3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endParaRPr kumimoji="0" lang="ru-RU" sz="1800" b="0" i="0" u="none" strike="noStrike" cap="none" normalizeH="0" baseline="0" dirty="0" smtClean="0">
              <a:ln>
                <a:noFill/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КООРДИНАТНАЯ СИСТЕМА КАК «СИСТЕМА ОТСЧЕТА»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572132" y="1166559"/>
            <a:ext cx="3357586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r>
              <a:rPr lang="ru-RU" sz="1400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ОДНАКО</a:t>
            </a:r>
          </a:p>
          <a:p>
            <a:pPr algn="ctr"/>
            <a:r>
              <a:rPr lang="ru-RU" sz="1400" b="1" dirty="0" smtClean="0">
                <a:latin typeface="Arial Black" pitchFamily="34" charset="0"/>
              </a:rPr>
              <a:t>ПОЛНОТА И АДЕКВАТНОСТЬ ЗНАНИЕ О РЕАЛЬНОМ МИРЕ 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остижимы лишь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системе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координат,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ГДЕ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все возможные «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системы отсчета»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являются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ее координатными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осями: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↔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инерционная система отсчета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↔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14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неинерционная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система отсчета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↔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14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пространственноподобная  «система отсчета»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↔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b="1" baseline="300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времениподобная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«система отсчета»</a:t>
            </a:r>
            <a:endParaRPr kumimoji="0" lang="ru-RU" sz="140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342295"/>
            <a:ext cx="450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УНАРНАЯ СИСТЕМА КООРДИНАТ НЕ СПОСОБНА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ПОЛНОСТЬЮ ОПИСАТЬ РЕАЛЬНЫЙ МИР</a:t>
            </a:r>
          </a:p>
          <a:p>
            <a:pPr lvl="0" algn="ctr"/>
            <a:r>
              <a:rPr lang="ru-RU" sz="1200" dirty="0" smtClean="0"/>
              <a:t>ОНА ФОРМУЛИРУЮТ «ДУРНУЮ БЕСКОНЕЧНОСТЬ» ЧАСТНЫХ «СИСТЕМ ОТСЧЕТА» ИЗ «ТРЕНДОВ», ОТОБРАЖАЮЩИХ СУБЪЕКТИВНЫЕ «ТОЧКИ ЗРЕНИЯ»</a:t>
            </a:r>
            <a:endParaRPr lang="ru-RU" sz="12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420290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785786" y="571480"/>
            <a:ext cx="4786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Arial Black" pitchFamily="34" charset="0"/>
                <a:cs typeface="Arial" pitchFamily="34" charset="0"/>
              </a:rPr>
              <a:t>В СОВРЕМЕННОЙ </a:t>
            </a:r>
            <a:r>
              <a:rPr lang="ru-RU" sz="1200" b="1" i="1" dirty="0" smtClean="0">
                <a:latin typeface="Arial Black" pitchFamily="34" charset="0"/>
                <a:cs typeface="Arial" pitchFamily="34" charset="0"/>
              </a:rPr>
              <a:t>НАУКЕ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ОБОБЩЕННАЯ КООРДИНАТНАЯ СИСТЕМА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ВЫСТУПАЕТ </a:t>
            </a:r>
            <a:endPara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КАЧЕСТВЕ «СИСТЕМЫ ОТСЧЕТА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ЕЕ «ИЩУТ»!!!, </a:t>
            </a:r>
          </a:p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ПРИМЕНЯЯ УНАРНУЮ СИСТЕМУ КООРДИНАТ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857760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УНАРНАЯ НЕПОЛНОТА ЗНАНИЙ</a:t>
            </a:r>
            <a:endParaRPr lang="ru-RU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389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СОВРЕМЕННОЕ СОСТОЯНИЕ НАУКИ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1214422"/>
            <a:ext cx="67151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МИР ЧИСЛА</a:t>
            </a:r>
          </a:p>
          <a:p>
            <a:pPr algn="ctr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 ВЕЩЕСТВЕННЫХ ЧИСЕЛ</a:t>
            </a:r>
          </a:p>
          <a:p>
            <a:pPr algn="ct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 Black" pitchFamily="34" charset="0"/>
                <a:cs typeface="Arial" pitchFamily="34" charset="0"/>
              </a:rPr>
              <a:t>КЛАССИЧЕСКАЯ МАТЕМАТИКА</a:t>
            </a:r>
          </a:p>
          <a:p>
            <a:pPr algn="ct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Различение                   Становления</a:t>
            </a:r>
          </a:p>
          <a:p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Понятие числа        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числовых множеств              математики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+1;          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+1; 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+1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lang="ru-RU" sz="2800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1+1)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Центр отсчета,              Формирование понятия                Осмысление  «линейки» интервала         «физический» символ               «символа» и его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и угла                                                                               отношений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 Black" pitchFamily="34" charset="0"/>
                <a:cs typeface="Arial" pitchFamily="34" charset="0"/>
              </a:rPr>
              <a:t>КЛАССИЧЕСКАЯ ФИЗИКА</a:t>
            </a:r>
          </a:p>
          <a:p>
            <a:pPr algn="ctr"/>
            <a:r>
              <a:rPr lang="ru-RU" sz="1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ДВИЖЕНИЯ «ТОЧКИ ПО ТРАЕКТОРИИ»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ФИЗИЧЕСКИЕ СИМВОЛЫ И ИХ ОТНОШЕНИЯ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</a:t>
            </a:r>
            <a:r>
              <a:rPr lang="ru-RU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МИР СИМВОЛОВ</a:t>
            </a:r>
            <a:endParaRPr lang="ru-RU" sz="2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4643446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ФИЗИКА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«ВНУТРИ ТЕЛА»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МИРА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СИМВОЛ КАК  ФИЗИЧЕСКАЯ СТРУКТУРА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Единая теория физических структур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1000108"/>
            <a:ext cx="2500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ТО, КМ, Многомерие, Суперсимметрия</a:t>
            </a:r>
          </a:p>
          <a:p>
            <a:pPr lvl="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СОЗДАНИЕ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N+1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ТЕОРИЙ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ФИЗИКА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«ВО ВНЕ ТЕЛА»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МИРА</a:t>
            </a:r>
          </a:p>
        </p:txBody>
      </p:sp>
      <p:sp>
        <p:nvSpPr>
          <p:cNvPr id="33793" name="Line 1"/>
          <p:cNvSpPr>
            <a:spLocks noChangeShapeType="1"/>
          </p:cNvSpPr>
          <p:nvPr/>
        </p:nvSpPr>
        <p:spPr bwMode="auto">
          <a:xfrm flipH="1" flipV="1">
            <a:off x="6715140" y="2143116"/>
            <a:ext cx="45719" cy="2643206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6929454" y="3929063"/>
            <a:ext cx="785819" cy="45719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4347" y="2857496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2+2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 flipV="1">
            <a:off x="8286776" y="3919545"/>
            <a:ext cx="347666" cy="45719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8148" y="3500438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3+3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Line 1"/>
          <p:cNvSpPr>
            <a:spLocks noChangeShapeType="1"/>
          </p:cNvSpPr>
          <p:nvPr/>
        </p:nvSpPr>
        <p:spPr bwMode="auto">
          <a:xfrm>
            <a:off x="7786710" y="3357562"/>
            <a:ext cx="64294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7256" y="5791818"/>
            <a:ext cx="521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ЭВОЛЮЦИЯ  ЗНАНИЯ </a:t>
            </a:r>
            <a:br>
              <a:rPr lang="ru-RU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идет в направлении от унарности через бинарность к </a:t>
            </a:r>
            <a:r>
              <a:rPr lang="ru-RU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тринарности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4478545"/>
            <a:ext cx="100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2049653"/>
            <a:ext cx="1077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6"/>
            <a:ext cx="8229600" cy="85723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БИНАРНОЕ ОБОБЩЕНИЕ </a:t>
            </a:r>
            <a:b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2+2»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84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81147"/>
            <a:ext cx="10096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214546" y="205953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(3</a:t>
            </a: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DL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65115" y="213097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(3</a:t>
            </a: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362467"/>
            <a:ext cx="2247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5590" y="4381517"/>
            <a:ext cx="2095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286248" y="200024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┴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4864254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┴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3068421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БИНАРНОЕ ОБОБЩЕНИЕ НЕЗАВИСИМЫХ УНАРНЫХ КООРДИНАТНЫХ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СИСТЕМ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1142984"/>
            <a:ext cx="3929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«ПРОСТРАНСТВО» И «ВРЕМЯ»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КООРДИНАТНО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РАВНОПРАВНЫ И НЕЗАВИСИМЫ!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40487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«ПРОСТРАНСТВО» И «ВРЕМЯ»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РАЗЛИЧНЫ ПО СМЫСЛАМ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57918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БИНАРНОЕ ОБОБЩЕНИЕ НЕЗАВИСИМЫХ  УНАРНЫХ СМЫСЛОВ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2643182"/>
            <a:ext cx="243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DL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┴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3</a:t>
            </a:r>
            <a:r>
              <a:rPr lang="en-US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= 3</a:t>
            </a:r>
            <a:r>
              <a:rPr lang="en-US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DLT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72518" cy="857256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200" dirty="0" smtClean="0">
                <a:latin typeface="Arial Black" pitchFamily="34" charset="0"/>
                <a:cs typeface="Arial" pitchFamily="34" charset="0"/>
              </a:rPr>
              <a:t>«СМЫСЛОВОЕ СОПРЯЖЕНИЕ» </a:t>
            </a:r>
            <a:br>
              <a:rPr lang="ru-RU" sz="2200" dirty="0" smtClean="0">
                <a:latin typeface="Arial Black" pitchFamily="34" charset="0"/>
                <a:cs typeface="Arial" pitchFamily="34" charset="0"/>
              </a:rPr>
            </a:br>
            <a:r>
              <a:rPr lang="ru-RU" sz="2200" u="sng" dirty="0" smtClean="0">
                <a:latin typeface="Arial Black" pitchFamily="34" charset="0"/>
                <a:cs typeface="Arial" pitchFamily="34" charset="0"/>
              </a:rPr>
              <a:t>«ПРОСТРАНСТВА</a:t>
            </a:r>
            <a:r>
              <a:rPr lang="ru-RU" sz="2200" dirty="0" smtClean="0">
                <a:latin typeface="Arial Black" pitchFamily="34" charset="0"/>
                <a:cs typeface="Arial" pitchFamily="34" charset="0"/>
              </a:rPr>
              <a:t>» </a:t>
            </a:r>
            <a:r>
              <a:rPr lang="ru-RU" sz="2200" b="1" i="1" dirty="0" smtClean="0">
                <a:latin typeface="Arial Black" pitchFamily="34" charset="0"/>
                <a:cs typeface="Arial" pitchFamily="34" charset="0"/>
              </a:rPr>
              <a:t>И</a:t>
            </a:r>
            <a:r>
              <a:rPr lang="ru-RU" sz="2200" dirty="0" smtClean="0">
                <a:latin typeface="Arial Black" pitchFamily="34" charset="0"/>
                <a:cs typeface="Arial" pitchFamily="34" charset="0"/>
              </a:rPr>
              <a:t> «</a:t>
            </a:r>
            <a:r>
              <a:rPr lang="ru-RU" sz="2200" u="sng" dirty="0" smtClean="0">
                <a:latin typeface="Arial Black" pitchFamily="34" charset="0"/>
                <a:cs typeface="Arial" pitchFamily="34" charset="0"/>
              </a:rPr>
              <a:t>ВРЕМЕНИ»</a:t>
            </a:r>
            <a:endParaRPr lang="ru-RU" sz="1800" u="sng" dirty="0"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2247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400" y="2143116"/>
            <a:ext cx="2095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357686" y="235743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┴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1357298"/>
            <a:ext cx="185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УПОРЯДОЧИВАЕТ 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«ПРОСТРАНСТВО»</a:t>
            </a: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(3</a:t>
            </a:r>
            <a:r>
              <a:rPr lang="en-US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DL</a:t>
            </a: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200" b="1" i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1428736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УПОРЯДОЧИВАЕТ 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«ВРЕМЯ»</a:t>
            </a: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2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(3</a:t>
            </a:r>
            <a:r>
              <a:rPr lang="en-US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200" b="1" i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4000504"/>
            <a:ext cx="4929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БИНАРНЫЙ </a:t>
            </a:r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СМЫСЛОВОЙ</a:t>
            </a:r>
            <a:r>
              <a:rPr lang="ru-RU" sz="1600" dirty="0" smtClean="0">
                <a:latin typeface="Arial Black" pitchFamily="34" charset="0"/>
                <a:cs typeface="Arial" pitchFamily="34" charset="0"/>
              </a:rPr>
              <a:t> ПОРЯДОК единого трехмерного </a:t>
            </a:r>
          </a:p>
          <a:p>
            <a:pPr algn="ctr"/>
            <a:r>
              <a:rPr lang="ru-RU" sz="16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«ПРОСТРАНСТВА 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ВРЕМЕНИ»</a:t>
            </a:r>
            <a:endParaRPr lang="ru-RU" i="1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307181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(3</a:t>
            </a: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DL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┴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(3</a:t>
            </a: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3500438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ПЕРВИЧНЫЕ СМЫСЛОВЫЕ ОТНОШЕНИЯ «ПРОСТРАНСТВА»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3571876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ПЕРВИЧНЫЕ СМЫСЛОВЫЕ ОТНОШЕНИЯ «ВРЕМЕНИ»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98"/>
            <a:ext cx="2126456" cy="140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929198"/>
            <a:ext cx="2406968" cy="136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20" y="4929198"/>
            <a:ext cx="3393281" cy="132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85720" y="928670"/>
            <a:ext cx="8572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ОБОБЩАЕТ «ДВА» ЧИСЛОВОЫХ МНОЖЕСТВ КАК  ЕДИНУЮ СМЫСЛОВУЮ ТРЕХМЕРНОСТЬ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(3</a:t>
            </a:r>
            <a:r>
              <a:rPr lang="en-US" sz="16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DLT</a:t>
            </a:r>
            <a:r>
              <a:rPr lang="ru-RU" sz="16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6509587"/>
            <a:ext cx="6072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УПОРЯДОЧИВАЕТ СМЫСЛЫ ЕДИНОГО «ПРОСТРАНСТВО-ВРЕМЯ»</a:t>
            </a:r>
            <a:endParaRPr lang="ru-RU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71414"/>
            <a:ext cx="6000792" cy="857232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СМЫСЛОВОЕ «ПРОСТРАНСТВО» 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МЕЖДИСЦИПЛИНАРНОГО  СИСТЕМНОГО ИНВАРИАНТА </a:t>
            </a:r>
            <a:r>
              <a:rPr lang="ru-RU" sz="1200" i="1" u="sng" dirty="0" smtClean="0">
                <a:effectLst/>
                <a:latin typeface="Arial Black" pitchFamily="34" charset="0"/>
              </a:rPr>
              <a:t>ТПВ,</a:t>
            </a:r>
            <a:br>
              <a:rPr lang="ru-RU" sz="1200" i="1" u="sng" dirty="0" smtClean="0">
                <a:effectLst/>
                <a:latin typeface="Arial Black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которой упорядочиваются категории, понятия, определения, единого системного знания</a:t>
            </a:r>
            <a:r>
              <a:rPr lang="ru-RU" sz="12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endParaRPr lang="ru-RU" sz="1800" b="0" i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659" y="3449636"/>
            <a:ext cx="3703837" cy="240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957848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ИЕРАРХИЧЕСКАЯ СТРУКТУРА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LT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-СИСТЕМЕ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9114"/>
            <a:ext cx="2174081" cy="21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2769540"/>
            <a:ext cx="15001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СМЫСЛОВЫЕ РЯДЫ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285860"/>
            <a:ext cx="2217730" cy="11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57818" y="2500306"/>
            <a:ext cx="15001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Относительная одновременность  и разновременность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2517812"/>
            <a:ext cx="1714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«Мегамир – микромир» и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«прошлое –  будущее»  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3975" y="4383159"/>
            <a:ext cx="1911429" cy="19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0924" y="1042981"/>
            <a:ext cx="1707356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572264" y="6232588"/>
            <a:ext cx="2285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-система как единая динамическая целостность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вида </a:t>
            </a:r>
            <a:r>
              <a:rPr lang="en-US" sz="1000" b="1" dirty="0" smtClean="0">
                <a:latin typeface="Arial Black" pitchFamily="34" charset="0"/>
                <a:cs typeface="Arial" pitchFamily="34" charset="0"/>
              </a:rPr>
              <a:t>S</a:t>
            </a:r>
            <a:r>
              <a:rPr lang="en-US" sz="1000" b="1" baseline="-25000" dirty="0" smtClean="0">
                <a:latin typeface="Arial Black" pitchFamily="34" charset="0"/>
                <a:cs typeface="Arial" pitchFamily="34" charset="0"/>
              </a:rPr>
              <a:t>A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(1)↔</a:t>
            </a:r>
            <a:r>
              <a:rPr lang="en-US" sz="1000" b="1" dirty="0" smtClean="0">
                <a:latin typeface="Arial Black" pitchFamily="34" charset="0"/>
                <a:cs typeface="Arial" pitchFamily="34" charset="0"/>
              </a:rPr>
              <a:t>S</a:t>
            </a:r>
            <a:r>
              <a:rPr lang="en-US" sz="1000" b="1" baseline="-25000" dirty="0" smtClean="0">
                <a:latin typeface="Arial Black" pitchFamily="34" charset="0"/>
                <a:cs typeface="Arial" pitchFamily="34" charset="0"/>
              </a:rPr>
              <a:t>A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(2)┴П</a:t>
            </a:r>
            <a:r>
              <a:rPr lang="en-US" sz="1000" b="1" baseline="-25000" dirty="0" smtClean="0">
                <a:latin typeface="Arial Black" pitchFamily="34" charset="0"/>
                <a:cs typeface="Arial" pitchFamily="34" charset="0"/>
              </a:rPr>
              <a:t>A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(1)↔П</a:t>
            </a:r>
            <a:r>
              <a:rPr lang="en-US" sz="1000" b="1" baseline="-25000" dirty="0" smtClean="0">
                <a:latin typeface="Arial Black" pitchFamily="34" charset="0"/>
                <a:cs typeface="Arial" pitchFamily="34" charset="0"/>
              </a:rPr>
              <a:t>A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(2)</a:t>
            </a:r>
            <a:endParaRPr lang="ru-RU" sz="1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3242" y="940111"/>
            <a:ext cx="1641634" cy="15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22984" y="4623204"/>
            <a:ext cx="2606404" cy="18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000628" y="4000504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ВОЗНИКНОВЕНИЕ ГРАНИЦЫ В </a:t>
            </a:r>
            <a:r>
              <a:rPr lang="en-US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lang="ru-RU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-СИСТЕМЕ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1643050"/>
            <a:ext cx="5036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</a:t>
            </a:r>
            <a:endParaRPr lang="ru-RU" sz="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61084" y="1643050"/>
            <a:ext cx="4395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Лево</a:t>
            </a:r>
            <a:endParaRPr lang="ru-RU" sz="8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6664" y="2714619"/>
            <a:ext cx="1362075" cy="15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111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НАЧАЛА  СМЫСЛОВОГО  ПОРЯДКА  НАШЕГО ЗНАНИЯ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9147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475758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МИРОВОЗЗРЕНЧЕСКАЯ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УПОРЯДОЧЕННОСТЬ ЗНАНИЯ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55" y="1214422"/>
            <a:ext cx="3895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43570" y="500042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ПОЗНАВАТЕЛЬНАЯ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УПОРЯДОЧЕННОСТЬ ЗНАНИЯ</a:t>
            </a:r>
            <a:endParaRPr lang="ru-RU" sz="1400" b="1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4" y="5463147"/>
            <a:ext cx="8072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 Black" pitchFamily="34" charset="0"/>
              </a:rPr>
              <a:t>Рассматривая «объект–субъектные» отношения,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u="sng" dirty="0" smtClean="0">
                <a:latin typeface="Arial Black" pitchFamily="34" charset="0"/>
              </a:rPr>
              <a:t>мы решаем</a:t>
            </a:r>
            <a:r>
              <a:rPr lang="ru-RU" sz="1200" i="1" dirty="0" smtClean="0">
                <a:latin typeface="Arial Black" pitchFamily="34" charset="0"/>
              </a:rPr>
              <a:t> 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«вечный» вопрос о пространственно-временных соотношениях «материи» и «сознания»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endParaRPr lang="ru-RU" sz="800" i="1" dirty="0" smtClean="0">
              <a:latin typeface="Arial Black" pitchFamily="34" charset="0"/>
              <a:cs typeface="Arial" pitchFamily="34" charset="0"/>
            </a:endParaRP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u="sng" dirty="0" smtClean="0">
                <a:latin typeface="Arial Black" pitchFamily="34" charset="0"/>
                <a:cs typeface="Arial" pitchFamily="34" charset="0"/>
              </a:rPr>
              <a:t>и устанавливаем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Arial Black" pitchFamily="34" charset="0"/>
                <a:ea typeface="Times New Roman" pitchFamily="18" charset="0"/>
              </a:rPr>
              <a:t>ВНЕМАСШТАБНЫЕ УНИВЕРСАЛЬНЫЕ СМЫСЛОВЫЕ ИНВАРИАНТЫ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 Black" pitchFamily="34" charset="0"/>
                <a:ea typeface="Times New Roman" pitchFamily="18" charset="0"/>
              </a:rPr>
              <a:t>ЕДИНОГО ЗНАНИЯ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978611"/>
            <a:ext cx="2534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ИНВАРИАНТ ФИЛОСОФИИ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92919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ИНВАРИАНТ ТЕОРИИ ПОЗНАНИЯ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00726" cy="8572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ОБОБЩЕННАЯ СИСТЕМА КООРДИНАТ 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ЧИСЛОВОЕ, ФУНКЦИОНАЛЬНОЕ И СМЫСЛОВОЕ ЕДИНСТВО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LT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-СИСТЕМЫ</a:t>
            </a:r>
            <a:endParaRPr lang="ru-RU" sz="1800" i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4" y="6000768"/>
            <a:ext cx="2357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Функциональная </a:t>
            </a:r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упорядоченност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ь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514286" cy="23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71414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Координатная упорядоченность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чисел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17" y="1285860"/>
            <a:ext cx="483489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071934" y="5413733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b="1" cap="all" dirty="0" smtClean="0">
                <a:latin typeface="Arial Black" pitchFamily="34" charset="0"/>
              </a:rPr>
              <a:t>Смысловая упорядоченность</a:t>
            </a:r>
          </a:p>
          <a:p>
            <a:pPr algn="ctr">
              <a:buNone/>
            </a:pPr>
            <a:r>
              <a:rPr lang="ru-RU" sz="1200" b="1" cap="all" dirty="0" smtClean="0">
                <a:latin typeface="Arial Black" pitchFamily="34" charset="0"/>
                <a:cs typeface="Arial" pitchFamily="34" charset="0"/>
              </a:rPr>
              <a:t>«Единой картины МИРА»</a:t>
            </a:r>
          </a:p>
          <a:p>
            <a:pPr algn="ctr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Все созданные познающей цивилизацией философские, религиозные, научные и иные концепции  и теории “укладываются” в общую модель Единого Системного Знания</a:t>
            </a:r>
            <a:r>
              <a:rPr lang="ru-RU" sz="1200" i="1" dirty="0" smtClean="0"/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856" y="3442351"/>
            <a:ext cx="2617946" cy="234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14"/>
            <a:ext cx="81838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МЕТАФИЗИЧЕСКИЕ ОСНОВАНИЯ НАУЧНОГО ПОЗНАНИЯ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1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ИДЕЕЙ, КОТОРАЯ УПОРЯДОЧИВАЕТ НАШЕ ЗНАНИЕ </a:t>
            </a:r>
            <a:r>
              <a:rPr lang="ru-RU" sz="13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ЯВЛЯЕТСЯ ПРИНЯТАЯ В ПРОЦЕССЕ ПОЗНАНИЯ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ЕДИНАЯ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СИСТЕМА КООРДИНАТ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умозрительная конструкция, предназначенная для упорядочивания наших знаний»</a:t>
            </a:r>
            <a:endParaRPr lang="ru-RU" sz="1600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572560" cy="564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Координатное «пространство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система координат, в которой числовые множества упорядочиваются  в общем процессе эволюции «числа», что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числовой порядок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наших знаний</a:t>
            </a:r>
            <a:endParaRPr lang="ru-RU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Функциональное «пространство»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система координат, в которой упорядочиваются вся совокупность физических функциональных зависимостей, потенциально возможных в реально существующем пространственно-временном мире, что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порядок законов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мире в наших знаниях</a:t>
            </a:r>
            <a:endParaRPr lang="ru-RU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Смысловое «пространство»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система координат, в которой упорядочиваются категории, понятия, определения и т.д., отвечающие физической реальности, взаимосвязанные в едином системном знании, что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b="1" i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порядок «размышлений»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 мире в процессе познания</a:t>
            </a:r>
          </a:p>
          <a:p>
            <a:pPr algn="just"/>
            <a:endParaRPr lang="ru-RU" sz="12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ОБОБЩЕННАЯ ФИЗИЧЕСКАЯ СИСТЕМА КООРДИНАТ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– целостная система координат,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которой  координатное и функциональное «подпространства»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создают единую смысловую упорядоченность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нашего общего знания о физическом мире в общем процессе познания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 Black" pitchFamily="34" charset="0"/>
              </a:rPr>
              <a:t>ВЫБОР СИСТЕМЫ КООРДИНАТ ЯВЛЯЕТСЯ ВЫБОРОМ МИРОВОЗЗРЕНИЯ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rial" pitchFamily="34" charset="0"/>
              </a:rPr>
              <a:t>ПЛАН ДОКЛАДА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34903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LT-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СИСТЕМА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ВЕЛИЧИН КАК ОБОБЩЕННАЯ УНИВЕРСАЛЬНАЯ СИСТЕМА КООРДИНАТ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LT-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ВЕЛИЧИНА КАК ФИЗИЧЕСКАЯ СТРУКТУРА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-СИСТЕМА КАК ЕДИНАЯ ГЕОМЕТРОДИНАМИЧЕСКАЯ СТРУКТУРА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ОБОБЩЕННОЕ УРАВНЕНИЕ УСТОЙЧИВОЙ ЭВОЛЮЦИИ 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УНИВЕРСАЛЬНАЯ УПОРЯДОЧЕННОСТЬ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ЕДИНСТВО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-СИСТЕМЫ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ОСНОВЫ ЭВОЛЮЦИОННОЙ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-АРИФМЕТИКИ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ПРИКЛАДНОЕ ЗНАЧЕНИЕ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-СИСТЕМЫ КООРДИНАТ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LT-</a:t>
            </a:r>
            <a:r>
              <a:rPr lang="ru-RU" sz="4000" dirty="0" smtClean="0">
                <a:latin typeface="Arial Black" pitchFamily="34" charset="0"/>
              </a:rPr>
              <a:t>ВЕЛИЧИНА КАК ФИЗИЧЕСКАЯ СТРУКТУРА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42852"/>
            <a:ext cx="4286280" cy="92869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>УПОРЯДОЧЕННОСТЬ ЧИСЛОВОГО МНОЖЕСТВА В </a:t>
            </a:r>
            <a:r>
              <a:rPr lang="en-US" sz="1800" dirty="0" smtClean="0">
                <a:latin typeface="Arial Black" pitchFamily="34" charset="0"/>
              </a:rPr>
              <a:t>LT</a:t>
            </a:r>
            <a:r>
              <a:rPr lang="ru-RU" sz="1800" dirty="0" smtClean="0">
                <a:latin typeface="Arial Black" pitchFamily="34" charset="0"/>
              </a:rPr>
              <a:t>-ПОДХОДЕ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18872"/>
            <a:ext cx="3200000" cy="295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6089712"/>
            <a:ext cx="3214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УПОРЯДОЧЕННЫЙ ЧИСЛОВОЙ КОНТИНУУМ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142984"/>
            <a:ext cx="47149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  <a:cs typeface="Arial" pitchFamily="34" charset="0"/>
              </a:rPr>
              <a:t>БИНАРНОЕ КООРДИНАТНОЕ «ПРОСТРАНСТВО» 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позволяет упорядочить унарные числовые множества «натуральных» чисел «пространства» и «времени», основываясь на идее (аксиоме) их независимости</a:t>
            </a:r>
          </a:p>
          <a:p>
            <a:pPr indent="180975" algn="just"/>
            <a:endParaRPr lang="ru-RU" sz="800" dirty="0" smtClean="0">
              <a:latin typeface="Arial Black" pitchFamily="34" charset="0"/>
              <a:cs typeface="Arial" pitchFamily="34" charset="0"/>
            </a:endParaRPr>
          </a:p>
          <a:p>
            <a:pPr indent="180975"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В РАМКАХ БИНАРНОЙ КООРДИНАТНОЙ СИСТЕМЫ УПОРЯДОЧИВАЮТСЯ ДВА НЕЗАВИСИМЫХ МНОЖЕСТВА</a:t>
            </a:r>
          </a:p>
          <a:p>
            <a:pPr indent="180975" algn="ctr"/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ПОЛУЧАЕМ: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БИНАРНЫЕ КООРДИНАТЫ И БИНАРНЫЕ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 КООРДИНАТНЫЕ ОТНОШЕНИЯ, УПОРЯДОЧЕННЫЕ В ОБЩЕЙ БИНАРНОЙ СИСТЕМЕ КООРДИНАТ, </a:t>
            </a:r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что</a:t>
            </a:r>
          </a:p>
          <a:p>
            <a:pPr indent="180975" algn="just">
              <a:buAutoNum type="arabicPeriod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СЛУЖИТ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ОСНОВАНИЕМ ДЛЯ ПРЕОБРАЗОВАНИЯ БИНАРНОЙ КООРДИНАТНОЙ СИСТЕМЫ В ФУНКЦИОНАЛЬНОЕ «ПРОСТРАНСТВО-ВРЕМЯ» </a:t>
            </a:r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indent="180975" algn="just">
              <a:buFontTx/>
              <a:buAutoNum type="arabicPeriod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ДАЕТ ВОЗМОЖНОСТЬ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УПОРЯДОЧИТЬ ЛЮБУЮ СОВОКУПНОСТЬ ЧИСЛОВЫХ ДАННЫХ, В ФУНКЦИОНАЛЬНОМ «ПРОСТРАНСТВЕ», КОТОРОЕ ОПИСЫВАЕТ ОБЩУЮ ЭВОЛЮЦИЮ ПРОСТРАНСТВЕННО-ВРЕМЕННОЙ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СУБСТАНЦИИ. </a:t>
            </a: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indent="180975"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ВОЗНИКАЕТ</a:t>
            </a:r>
          </a:p>
          <a:p>
            <a:pPr indent="180975" algn="ctr"/>
            <a:r>
              <a:rPr lang="ru-RU" sz="1400" dirty="0" smtClean="0">
                <a:latin typeface="Arial Black" pitchFamily="34" charset="0"/>
                <a:cs typeface="Arial" pitchFamily="34" charset="0"/>
              </a:rPr>
              <a:t>ОСНОВА ЧИСЛОВОГО ПОРЯДКА НАШИХ ЗНАНИЙ</a:t>
            </a:r>
          </a:p>
          <a:p>
            <a:pPr indent="180975" algn="ctr"/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Единичное значение числа»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«эквивалентно введению однородных координат» и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позволяет сравнивать любые «измерительные линейки», применяемые в различных предметных областях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71744"/>
            <a:ext cx="3071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УПОРЯДОЧЕННОСТЬ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БИНАРНОГО ЧИСЛОВОЕГО МНОЖЕСТВА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В БИНАРНОЙ КООРДИНАТНОЙ СИСТЕМЕ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54" y="599998"/>
            <a:ext cx="2786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УПОРЯДОЧИВАНИЕ БИНАРНОГО ЧИСЛОВОГО МНОЖЕСТВА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14403"/>
            <a:ext cx="3457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2071678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Упорядоченность унарных множеств  натуральных чисел в бинарной системе координат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rial" pitchFamily="34" charset="0"/>
              </a:rPr>
              <a:t>ФУНКЦИОНАЛЬНОЕ «ПРОСТРАНСТВО»</a:t>
            </a:r>
            <a:br>
              <a:rPr lang="ru-RU" sz="200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ВИДА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ru-RU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2057410"/>
            <a:ext cx="5724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0" y="1220916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Arial" pitchFamily="34" charset="0"/>
              </a:rPr>
              <a:t>НУЛЬМЕРНАЯ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(БАЗОВАЯ) </a:t>
            </a:r>
            <a:r>
              <a:rPr lang="en-US" sz="14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Arial" pitchFamily="34" charset="0"/>
              </a:rPr>
              <a:t>LT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Arial" pitchFamily="34" charset="0"/>
              </a:rPr>
              <a:t>-СТРУКТУРА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МАТЕМАТИЧЕСКАЯ «ТОЧКА» ЕДИНИЧНОГО ЗНАЧЕНИЯ</a:t>
            </a:r>
          </a:p>
          <a:p>
            <a:pPr algn="ctr"/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Безразмерная бессмыслица – безразмерное ВСЕ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150006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СТАДИЯ ПРЕДЭВОЛЮЦИИ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Потенция отображения изменений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6"/>
            <a:ext cx="8001056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ПРЕОБРАЗОВАНИЯ БИНАРНОГО 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ЧИСЛОВОГО  КООРДИНАТНОГО «ПРОСТРАНСТВА-ВРЕМЕНИ» В ФУНКЦИОНАЛЬНОЕ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2525078" cy="27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000108"/>
            <a:ext cx="2748572" cy="28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1806" y="4357694"/>
            <a:ext cx="4293334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71802" y="1071546"/>
            <a:ext cx="2643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реобразование координатной системы в функциональное «пространство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4705847"/>
            <a:ext cx="20002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ВСЕ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LT-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ВЕЛИЧИНЫ АНИЗОТРОПНЫ!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«заполняют» все мировое «пространство»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64331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Бинарное числовое множество в пространственно-временной координатной системе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2643182"/>
            <a:ext cx="2786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Бинарно упорядоченное числовое множество преобразуются в бинарное  функциональное «поле» 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-величины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782801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Числовое поле физической величины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2" y="5220314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ГЕОМЕТРОДИНАМИЧЕСКАЯ СТРУКТУРА ФИЗИЧЕСКОЙ ВЕЛИЧИНЫ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ru-RU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4"/>
            <a:ext cx="8572560" cy="128588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>ЭЛЕМЕНТАРНЫЕ СТРУКТУРЫ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«ПРОСТРАНСТВА» И «ВРЕМЕНИ»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ПОНЯТИЯ «ВРЕМЯ» И «ПРОСТРАНСТВО» ЕСТЬ РАЗЛИЧИМЫЕ СВОЙСТВА </a:t>
            </a:r>
            <a:br>
              <a:rPr lang="ru-RU" sz="1100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РЕАЛЬНО СУЩЕСТВУЮЩЕЙ ФИЗИЧЕСКОЙ СУБСТАНЦИИ. </a:t>
            </a:r>
            <a:r>
              <a:rPr lang="ru-RU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«ПРОСТРАНСТВО» И «ВРЕМЯ» — НЕ САМА СУЩНОСТЬ, А ЕЕ РАЗЛИЧИМЫЕ СВОЙСТВА</a:t>
            </a:r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3" y="1728792"/>
            <a:ext cx="4200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2" y="4243409"/>
            <a:ext cx="4164806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1357299"/>
            <a:ext cx="3714776" cy="5357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ГЕОМЕТРИЧЕСКИЕ  ИНВАРИАНТЫ  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«ПРОСТРАНСТВА-ВРЕМЕНИ»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 Black" pitchFamily="34" charset="0"/>
              </a:rPr>
              <a:t>СТРУКТУРЫ ПРОСТРАНСТВА </a:t>
            </a:r>
          </a:p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СОСТОЯТ ИЗ: 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[(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ПРОТЯЖЕННОСТЬ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[(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L⁻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КРИВИЗНА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отождествляемые со свойствами временного процесса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[(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↔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[(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L⁻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b="1" i="1" dirty="0" smtClean="0">
              <a:latin typeface="Calibri" pitchFamily="34" charset="0"/>
            </a:endParaRPr>
          </a:p>
          <a:p>
            <a:pPr algn="ctr"/>
            <a:endParaRPr lang="ru-RU" sz="1400" b="1" i="1" dirty="0" smtClean="0">
              <a:latin typeface="Calibri" pitchFamily="34" charset="0"/>
            </a:endParaRPr>
          </a:p>
          <a:p>
            <a:pPr algn="ctr"/>
            <a:r>
              <a:rPr lang="ru-RU" sz="1600" dirty="0" smtClean="0">
                <a:latin typeface="Arial Black" pitchFamily="34" charset="0"/>
              </a:rPr>
              <a:t>СТРУКТУРЫ ВРЕМЕНИ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СОСТОЯТ ИЗ: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ДЛИТЕЛЬНОСТЬ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T⁻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КРУЧЕНИЕ</a:t>
            </a:r>
          </a:p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отождествляемые со свойствами пространственного процесса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T⁻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↔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T⁻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Сопряженная бинарность основных физических </a:t>
            </a:r>
            <a:r>
              <a:rPr lang="en-US" sz="1200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LT</a:t>
            </a:r>
            <a:r>
              <a:rPr lang="ru-RU" sz="1200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-величин </a:t>
            </a:r>
          </a:p>
          <a:p>
            <a:pPr algn="ctr"/>
            <a:r>
              <a:rPr lang="ru-RU" sz="1200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«таблицы» Р Бартини -П.Г. Кузнецова</a:t>
            </a:r>
            <a:endParaRPr lang="ru-RU" sz="105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1669" y="2028758"/>
            <a:ext cx="1428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Обратимая сопряженность «ПРОСТРАНСТВА»</a:t>
            </a:r>
            <a:endParaRPr lang="ru-RU" sz="1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4600526"/>
            <a:ext cx="13181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Обратимая сопряженность «ВРЕМЕНИ»</a:t>
            </a:r>
            <a:endParaRPr lang="ru-RU" sz="1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366051"/>
            <a:ext cx="3500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БАЗОВЫЕ ФИЗИЧЕСКИЕ ВЕЛИЧИНЫ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358246" cy="92867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ОСНОВНЫЕ ТИПЫ ЭЛЕМЕНТАРНЫХ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ПРОСТРАНСТВЕННО-ВРЕМЕННЫХ СТРУКТУР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1643050"/>
            <a:ext cx="2214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T⁻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endParaRPr lang="en-US" sz="2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КРУЧЕНИЕ ПРОТЯЖЕННОСТИ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587" y="2214554"/>
            <a:ext cx="2040255" cy="192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587" y="4271982"/>
            <a:ext cx="204025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786578" y="6212823"/>
            <a:ext cx="20717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L⁻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endParaRPr lang="en-US" sz="2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КРИВИЗНА ДЛИТЕЛЬНОСТИ</a:t>
            </a:r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643182"/>
            <a:ext cx="2323624" cy="165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85720" y="2071678"/>
            <a:ext cx="2500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ПРОТЯЖЕННОСТЬ ДЛИТЕЛЬНОСТИ</a:t>
            </a:r>
          </a:p>
        </p:txBody>
      </p:sp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6076" y="2643182"/>
            <a:ext cx="2258854" cy="16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214678" y="2071678"/>
            <a:ext cx="16430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L⁻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T⁻</a:t>
            </a:r>
            <a:r>
              <a:rPr lang="ru-RU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КРИВИЗНА КРУЧЕНИЯ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1571612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ЭЛЕМЕНТАРНЫЕ СТРУКТУРЫ ПЕРЕХОДНОГО ПРОЦЕССА НАКОПЛЕНИЯ РАЗНООБРАЗИЯ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4352046"/>
            <a:ext cx="2143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L⁻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T⁻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Структуры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геометрией Лобачевского, оперирующая  «пространством» с отрицательной кривизной пространства-времени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2643182"/>
            <a:ext cx="128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T⁻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Структуры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  геометрией оперирующей «пространством» с кручением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29256" y="4857760"/>
            <a:ext cx="1214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L⁻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Структуры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  геометрией оперирующей «пространством» с кривизной длительности (времени)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1142984"/>
            <a:ext cx="2500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ЭЛЕМЕНТАРНЫЕ СТРУКТУРЫ ПРОЦЕССА РАЗВИТИЯ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1000108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«ДИНАМИЧЕСКИЕ»  ИНВАРИАНТЫ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ПРОСТРАНСТВА-ВРЕМЕНИ 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4413601"/>
            <a:ext cx="2357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Структуры 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геометрией Римана, оперирующая  «пространством» с положительной кривизной пространства-времени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4029022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Сопряженность «Разнообразия»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3929066"/>
            <a:ext cx="1246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Сопряженность «Развития»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8"/>
            <a:ext cx="6500858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ОСНОВНЫЕ ТИПЫ БИНАРНЫХ СТРУКТУР</a:t>
            </a: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БИНАРНЫЕ ИНВЕРСИВНЫЕ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СТРУКТУРЫ «ПРОСТРАНСТВА» И «ВРЕМЕНИ» 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613320"/>
            <a:ext cx="2493334" cy="15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/>
          <p:cNvPicPr>
            <a:picLocks noGr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9845" y="950913"/>
            <a:ext cx="19018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7520"/>
            <a:ext cx="1404181" cy="29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1255" y="4517995"/>
            <a:ext cx="3022381" cy="148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2520" y="1500174"/>
            <a:ext cx="1757132" cy="18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3447" y="4429132"/>
            <a:ext cx="1960519" cy="19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85934" y="3262970"/>
            <a:ext cx="4357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БИНАРНЫЕ ИНВЕРСИВНЫЕ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СТРУКТУРЫ «МАТЕРИАЛЬНОЙ СУБСТАНЦИИ»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782801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Универсальная бинарность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структур развития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структур разнообразия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925281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Универсальная бинарность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структур пространства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структур времени</a:t>
            </a:r>
            <a:r>
              <a:rPr lang="en-US" sz="1200" dirty="0" smtClean="0"/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6017145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Структурные инварианты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эволюционирующего пространства-времени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Природа есть эволюция инвариантов, или инвариантная эволюция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785794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Универсальная ортогональность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«пространства-времени» 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┴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982" y="3782801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Универсальная ортогональность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«материальной субстанции» 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┴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↔ 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8799" y="4854908"/>
            <a:ext cx="938689" cy="78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1857364"/>
            <a:ext cx="741521" cy="97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6572264" y="3357562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Внемасштабность «пространства-времени»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6386476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Внемасштабность «Материи»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8"/>
            <a:ext cx="8215338" cy="6429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ЧИСЛОВОЕ ГЕОМЕТРОФИЗИЧЕСКОЕ ЕДИНСТВО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</a:rPr>
              <a:t>-СИСТЕМЫ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952381" cy="36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57752" y="714356"/>
            <a:ext cx="3857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ОБОБЩЕННАЯ ГЕОМЕТРОФИЗИЧЕСКАЯ 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ЭВОЛЮЦИОННО-ОРИЕНТИРОВАННАЯ </a:t>
            </a:r>
          </a:p>
          <a:p>
            <a:pPr algn="ctr"/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-СИСТЕМА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143512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ЕДИНАЯ </a:t>
            </a:r>
            <a:r>
              <a:rPr lang="en-US" sz="1200" b="1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LT</a:t>
            </a:r>
            <a:r>
              <a:rPr lang="ru-RU" sz="1200" b="1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-МАТРИЦА</a:t>
            </a:r>
            <a:r>
              <a:rPr lang="ru-RU" sz="1200" b="1" dirty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1200" b="1" dirty="0" smtClean="0"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пространственно-временных отношений, в которой достигается: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Единство общих законов природы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Движения и общая Динамика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8917146">
            <a:off x="964983" y="1897461"/>
            <a:ext cx="2713441" cy="286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286388"/>
            <a:ext cx="44291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ЧИСЛОВАЯ  МОДЕЛЬ  </a:t>
            </a:r>
            <a:r>
              <a:rPr lang="en-US" sz="1200" b="1" dirty="0" smtClean="0">
                <a:latin typeface="Arial Black" pitchFamily="34" charset="0"/>
                <a:cs typeface="Arial" pitchFamily="34" charset="0"/>
              </a:rPr>
              <a:t>LT</a:t>
            </a:r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–</a:t>
            </a:r>
            <a:r>
              <a:rPr lang="en-US" sz="1200" b="1" dirty="0" smtClean="0">
                <a:latin typeface="Arial Black" pitchFamily="34" charset="0"/>
                <a:cs typeface="Arial" pitchFamily="34" charset="0"/>
              </a:rPr>
              <a:t>C</a:t>
            </a:r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ИСТЕМЫ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основании Мира лежат "физические структуры", допускающие строгую математическую формулировку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</a:rPr>
              <a:t>Ю.И. Кулаков 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857232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ЕДИНАЯ ЧИСЛОВАЯ  «ВСЕЛЕННАЯ»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-СИСТЕМЫ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6140255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LT-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система  универсальна для любой предметной области и любого масштаба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4"/>
            <a:ext cx="3357586" cy="514353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3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ЕДИНАЯ МАТРИЦА </a:t>
            </a:r>
          </a:p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ПРОСТРАНСТВЕННО-ВРЕМЕННЫХ </a:t>
            </a:r>
          </a:p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ОТНОШЕНИЙ</a:t>
            </a:r>
          </a:p>
          <a:p>
            <a:pPr algn="ctr">
              <a:buNone/>
            </a:pPr>
            <a:endParaRPr lang="ru-RU" sz="48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800" b="1" dirty="0" smtClean="0"/>
              <a:t>        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ЕДИНАЯ ЦЕЛОСТНАЯ ГЕОМЕТРИЧЕСКАЯ СТРУКТУРА – ЕДИНАЯ УНИВЕРСАЛЬНАЯ ФИЗИЧЕСКАЯ СТРУКТУРА</a:t>
            </a:r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Целостная модель физических величин и </a:t>
            </a:r>
            <a:r>
              <a:rPr lang="en-US" sz="4800" b="1" dirty="0" smtClean="0">
                <a:latin typeface="Arial Black" pitchFamily="34" charset="0"/>
              </a:rPr>
              <a:t>LT</a:t>
            </a:r>
            <a:r>
              <a:rPr lang="ru-RU" sz="4800" b="1" dirty="0" smtClean="0">
                <a:latin typeface="Arial Black" pitchFamily="34" charset="0"/>
              </a:rPr>
              <a:t>–законов природы</a:t>
            </a:r>
            <a:r>
              <a:rPr lang="ru-RU" sz="4800" dirty="0" smtClean="0"/>
              <a:t>,</a:t>
            </a:r>
          </a:p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в которой сущность физических величин и законов определяется фундаментальным пространственно-временным отношением </a:t>
            </a:r>
          </a:p>
          <a:p>
            <a:pPr algn="ctr"/>
            <a:endParaRPr lang="ru-RU" sz="48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ЕДИНСТВО </a:t>
            </a:r>
          </a:p>
          <a:p>
            <a:pPr algn="ctr"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ОБЩИХ ЗАКОНОВ ПРИРОДЫ</a:t>
            </a:r>
          </a:p>
          <a:p>
            <a:pPr algn="ctr"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ОБЩИХ ЗАКОНОВ  ДВИЖЕНИЯ И </a:t>
            </a:r>
          </a:p>
          <a:p>
            <a:pPr algn="ctr"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ОБЩЕЙ ПРОСТРАНСТВЕННО-ВРЕМЕННОЙ ДИНАМИКИ</a:t>
            </a:r>
          </a:p>
          <a:p>
            <a:pPr algn="ctr"/>
            <a:endParaRPr lang="ru-RU" sz="48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b="1" i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–СИСТЕМА УНИВЕРСАЛЬНА ДЛЯ ЛЮБЫХ МАСШТАБАХ И ПРЕДМЕТНЫХ ОБЛАСТЕЙ:</a:t>
            </a:r>
          </a:p>
          <a:p>
            <a:pPr algn="ctr">
              <a:buNone/>
            </a:pP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Единой системой координат</a:t>
            </a:r>
          </a:p>
          <a:p>
            <a:pPr algn="ctr">
              <a:buNone/>
            </a:pP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Единым способом построения</a:t>
            </a:r>
          </a:p>
          <a:p>
            <a:pPr algn="ctr">
              <a:buNone/>
            </a:pP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Единым числовым полем</a:t>
            </a:r>
          </a:p>
          <a:p>
            <a:pPr algn="ctr">
              <a:buNone/>
            </a:pP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Единой системой инвариантов </a:t>
            </a:r>
            <a:endParaRPr lang="ru-RU" sz="48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0"/>
            <a:ext cx="8443914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СТРУКТУРНАЯ ФОРМА ЕДИНОГО ЗАКОНА ПРИРОДЫ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0" dirty="0" smtClean="0"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LT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-СИСТЕМА КАК ЕДИНАЯ ГЕОМЕТРОФИЗИЧЕСКАЯ СТРУКТУРА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8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ГЕОМЕТРОФИЗИЧЕСКОЕ  ЕДИНСТВО  МИРА</a:t>
            </a:r>
            <a:endParaRPr lang="ru-RU" sz="1800" b="0" dirty="0"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05223" y="1071546"/>
            <a:ext cx="4795405" cy="47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28" y="2143116"/>
            <a:ext cx="34290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693118"/>
            <a:ext cx="319599" cy="16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3354705"/>
            <a:ext cx="323850" cy="1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901525"/>
            <a:ext cx="429101" cy="1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855035"/>
            <a:ext cx="396716" cy="1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6332" y="3497581"/>
            <a:ext cx="461486" cy="1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42382" y="2283135"/>
            <a:ext cx="372428" cy="1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4655354"/>
            <a:ext cx="388620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42910" y="6049052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Black" pitchFamily="34" charset="0"/>
              </a:rPr>
              <a:t>ЭВОЛЮЦИОННО–ОРИЕНТИРОВАННАЯ </a:t>
            </a:r>
          </a:p>
          <a:p>
            <a:pPr algn="ctr"/>
            <a:r>
              <a:rPr lang="en-US" sz="1400" b="1" dirty="0" smtClean="0">
                <a:latin typeface="Arial Black" pitchFamily="34" charset="0"/>
              </a:rPr>
              <a:t>LT</a:t>
            </a:r>
            <a:r>
              <a:rPr lang="ru-RU" sz="1400" b="1" dirty="0" smtClean="0">
                <a:latin typeface="Arial Black" pitchFamily="34" charset="0"/>
              </a:rPr>
              <a:t>–СИСТЕМА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001056" cy="15001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ОБЩЕЕ ДЕЙСТВИЕ ФИЗИЧЕСКИХ СТРУКТУР</a:t>
            </a:r>
            <a:r>
              <a:rPr lang="ru-RU" sz="1800" dirty="0" smtClean="0">
                <a:latin typeface="Arial Black" pitchFamily="34" charset="0"/>
              </a:rPr>
              <a:t>,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ОПРЕДЕЛЯЮЩЕЕ ВСЕ ФИЗИЧЕСКИЕ СВОЙСТВА МИРА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↔L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┴ 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↔L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3D[L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]↔3D[L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]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┴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3D[L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]↔3D[L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–R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–S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«ПРИНЦИП МАХА»</a:t>
            </a:r>
            <a:br>
              <a:rPr lang="ru-RU" sz="22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ru-RU" sz="2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-системы</a:t>
            </a:r>
            <a:r>
              <a:rPr lang="ru-RU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543" y="3143248"/>
            <a:ext cx="2057143" cy="1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488" y="1488032"/>
            <a:ext cx="811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en-US" b="1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ru-RU" b="1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en-US" b="1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896425"/>
            <a:ext cx="1320165" cy="12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0331" y="5000636"/>
            <a:ext cx="132016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71876"/>
            <a:ext cx="1461611" cy="105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571876"/>
            <a:ext cx="1503521" cy="10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267427"/>
            <a:ext cx="1215390" cy="130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643446"/>
            <a:ext cx="1225868" cy="130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4643446"/>
            <a:ext cx="1210151" cy="12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2272666"/>
            <a:ext cx="1246823" cy="12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85786" y="2202412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b="1" u="sng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="1" u="sng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2273850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b="1" u="sng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="1" u="sng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 u="sng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06" y="3857628"/>
            <a:ext cx="734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Black" pitchFamily="34" charset="0"/>
                <a:cs typeface="Arial" pitchFamily="34" charset="0"/>
              </a:rPr>
              <a:t>L</a:t>
            </a:r>
            <a:r>
              <a:rPr lang="en-US" b="1" baseline="30000" dirty="0" smtClean="0">
                <a:latin typeface="Arial Black" pitchFamily="34" charset="0"/>
                <a:cs typeface="Arial" pitchFamily="34" charset="0"/>
              </a:rPr>
              <a:t>R</a:t>
            </a:r>
            <a:r>
              <a:rPr lang="en-US" b="1" dirty="0" smtClean="0">
                <a:latin typeface="Arial Black" pitchFamily="34" charset="0"/>
                <a:cs typeface="Arial" pitchFamily="34" charset="0"/>
              </a:rPr>
              <a:t>T</a:t>
            </a:r>
            <a:r>
              <a:rPr lang="en-US" b="1" baseline="30000" dirty="0" smtClean="0">
                <a:latin typeface="Arial Black" pitchFamily="34" charset="0"/>
                <a:cs typeface="Arial" pitchFamily="34" charset="0"/>
              </a:rPr>
              <a:t>S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3916924"/>
            <a:ext cx="888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Black" pitchFamily="34" charset="0"/>
                <a:cs typeface="Arial" pitchFamily="34" charset="0"/>
              </a:rPr>
              <a:t>L</a:t>
            </a:r>
            <a:r>
              <a:rPr lang="ru-RU" b="1" baseline="30000" dirty="0" smtClean="0">
                <a:latin typeface="Arial Black" pitchFamily="34" charset="0"/>
                <a:cs typeface="Arial" pitchFamily="34" charset="0"/>
              </a:rPr>
              <a:t>–</a:t>
            </a:r>
            <a:r>
              <a:rPr lang="en-US" b="1" baseline="30000" dirty="0" smtClean="0">
                <a:latin typeface="Arial Black" pitchFamily="34" charset="0"/>
                <a:cs typeface="Arial" pitchFamily="34" charset="0"/>
              </a:rPr>
              <a:t>R</a:t>
            </a:r>
            <a:r>
              <a:rPr lang="en-US" b="1" dirty="0" smtClean="0">
                <a:latin typeface="Arial Black" pitchFamily="34" charset="0"/>
                <a:cs typeface="Arial" pitchFamily="34" charset="0"/>
              </a:rPr>
              <a:t>T</a:t>
            </a:r>
            <a:r>
              <a:rPr lang="ru-RU" b="1" baseline="30000" dirty="0" smtClean="0">
                <a:latin typeface="Arial Black" pitchFamily="34" charset="0"/>
                <a:cs typeface="Arial" pitchFamily="34" charset="0"/>
              </a:rPr>
              <a:t>–</a:t>
            </a:r>
            <a:r>
              <a:rPr lang="en-US" b="1" baseline="30000" dirty="0" smtClean="0">
                <a:latin typeface="Arial Black" pitchFamily="34" charset="0"/>
                <a:cs typeface="Arial" pitchFamily="34" charset="0"/>
              </a:rPr>
              <a:t>S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5643578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b="1" u="sng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 u="sng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="1" u="sng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74485" y="6286520"/>
            <a:ext cx="811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ru-RU" b="1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en-US" b="1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en-US" b="1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8696" y="5702874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b="1" u="sng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u="sng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4293" y="391692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Black" pitchFamily="34" charset="0"/>
                <a:cs typeface="Arial" pitchFamily="34" charset="0"/>
              </a:rPr>
              <a:t>L</a:t>
            </a:r>
            <a:r>
              <a:rPr lang="ru-RU" b="1" baseline="30000" dirty="0" smtClean="0">
                <a:latin typeface="Arial Black" pitchFamily="34" charset="0"/>
                <a:cs typeface="Arial" pitchFamily="34" charset="0"/>
              </a:rPr>
              <a:t>0</a:t>
            </a:r>
            <a:r>
              <a:rPr lang="en-US" b="1" dirty="0" smtClean="0">
                <a:latin typeface="Arial Black" pitchFamily="34" charset="0"/>
                <a:cs typeface="Arial" pitchFamily="34" charset="0"/>
              </a:rPr>
              <a:t>T</a:t>
            </a:r>
            <a:r>
              <a:rPr lang="ru-RU" b="1" baseline="30000" dirty="0" smtClean="0">
                <a:latin typeface="Arial Black" pitchFamily="34" charset="0"/>
                <a:cs typeface="Arial" pitchFamily="34" charset="0"/>
              </a:rPr>
              <a:t>0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388" y="1571612"/>
            <a:ext cx="25717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Arial" pitchFamily="34" charset="0"/>
                <a:ea typeface="+mj-ea"/>
                <a:cs typeface="Arial" pitchFamily="34" charset="0"/>
              </a:rPr>
              <a:t>ЕДИНАЯ СТРУКТУРА </a:t>
            </a:r>
          </a:p>
          <a:p>
            <a:pPr algn="ctr"/>
            <a:endParaRPr lang="ru-RU" sz="800" b="1" i="1" u="sng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[(L</a:t>
            </a:r>
            <a:r>
              <a:rPr lang="en-US" b="1" baseline="30000" dirty="0" smtClean="0"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en-US" b="1" baseline="30000" dirty="0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)]</a:t>
            </a:r>
            <a:r>
              <a:rPr lang="ru-RU" b="1" dirty="0" smtClean="0">
                <a:latin typeface="Arial" pitchFamily="34" charset="0"/>
                <a:ea typeface="+mj-ea"/>
                <a:cs typeface="Arial" pitchFamily="34" charset="0"/>
              </a:rPr>
              <a:t>=</a:t>
            </a:r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+mj-ea"/>
                <a:cs typeface="Arial" pitchFamily="34" charset="0"/>
              </a:rPr>
              <a:t>А</a:t>
            </a:r>
            <a:r>
              <a:rPr lang="en-US" b="1" baseline="-25000" dirty="0" smtClean="0"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ru-RU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dirty="0" smtClean="0"/>
          </a:p>
          <a:p>
            <a:pPr algn="ctr"/>
            <a:endParaRPr lang="ru-RU" sz="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>определяет физические свойства Мира</a:t>
            </a:r>
          </a:p>
          <a:p>
            <a:pPr algn="ctr"/>
            <a:endParaRPr lang="ru-RU" sz="1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ru-RU" sz="1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1600" b="1" i="1" u="sng" dirty="0" smtClean="0">
                <a:latin typeface="Arial" pitchFamily="34" charset="0"/>
                <a:ea typeface="+mj-ea"/>
                <a:cs typeface="Arial" pitchFamily="34" charset="0"/>
              </a:rPr>
              <a:t>ОБОБЩЕННОЕ  ДЕЙСТВИЕ </a:t>
            </a:r>
          </a:p>
          <a:p>
            <a:pPr algn="ctr"/>
            <a:endParaRPr lang="ru-RU" sz="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S = </a:t>
            </a: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∫</a:t>
            </a:r>
            <a:r>
              <a:rPr lang="en-US" sz="1400" b="1" baseline="-25000" dirty="0" smtClean="0">
                <a:latin typeface="Arial" pitchFamily="34" charset="0"/>
                <a:ea typeface="+mj-ea"/>
                <a:cs typeface="Arial" pitchFamily="34" charset="0"/>
              </a:rPr>
              <a:t>3DLT</a:t>
            </a:r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 [(L</a:t>
            </a:r>
            <a:r>
              <a:rPr lang="en-US" b="1" baseline="30000" dirty="0" smtClean="0"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en-US" b="1" baseline="30000" dirty="0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US" b="1" dirty="0" smtClean="0">
                <a:latin typeface="Arial" pitchFamily="34" charset="0"/>
                <a:ea typeface="+mj-ea"/>
                <a:cs typeface="Arial" pitchFamily="34" charset="0"/>
              </a:rPr>
              <a:t>)]</a:t>
            </a:r>
            <a:endParaRPr lang="ru-RU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ru-RU" sz="1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 Black" pitchFamily="34" charset="0"/>
                <a:ea typeface="+mj-ea"/>
                <a:cs typeface="Arial" pitchFamily="34" charset="0"/>
              </a:rPr>
              <a:t>есть</a:t>
            </a:r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интегральное действие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LT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-структур</a:t>
            </a:r>
            <a:r>
              <a:rPr lang="ru-RU" sz="1400" dirty="0" smtClean="0">
                <a:latin typeface="Arial" pitchFamily="34" charset="0"/>
                <a:ea typeface="+mj-ea"/>
                <a:cs typeface="Arial" pitchFamily="34" charset="0"/>
              </a:rPr>
              <a:t>, взаимодействующих в физической «пространственно-временной» трехмерности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835140" cy="436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05532"/>
            <a:ext cx="6643021" cy="7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06" y="1191268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«Все физические 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величины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быть выведены из двух величин: длины и времени». </a:t>
            </a:r>
            <a:endParaRPr lang="ru-RU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6143644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Таблица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-размерностей является универсальной системой координат 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571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МНОГОМЕРНАЯ ЭВОЛЮЦИЯ СТРУКТУРЫ ПРОСТРАНСТВА-ВРЕМЕНИ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2112" y="3714752"/>
            <a:ext cx="393192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212" y="928670"/>
            <a:ext cx="3669506" cy="24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76313"/>
            <a:ext cx="272891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86190"/>
            <a:ext cx="28479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868" y="1857364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БАЗОВЫЕ ФИЗИЧЕСКИЕ СТРУКТУРЫ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4572008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«РАССЛОЕННЫЕ» ФИЗИЧЕСКИЕ СТРУКТУРЫ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6000768"/>
            <a:ext cx="3214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Многомерность </a:t>
            </a:r>
            <a:r>
              <a:rPr lang="en-US" sz="1400" dirty="0" smtClean="0">
                <a:latin typeface="Arial Black" pitchFamily="34" charset="0"/>
              </a:rPr>
              <a:t>LT</a:t>
            </a:r>
            <a:r>
              <a:rPr lang="ru-RU" sz="1400" dirty="0" smtClean="0">
                <a:latin typeface="Arial Black" pitchFamily="34" charset="0"/>
              </a:rPr>
              <a:t>-структур единой физической трехмерности!!!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429684" cy="64294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ОБЩЕЕ УРАВНЕНИЕ ПРОСТРАНСТВЕННО-ВРЕМЕННОЙ ЭВОЛЮЦИИ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498" y="3000372"/>
            <a:ext cx="2510188" cy="257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928794" y="5572140"/>
            <a:ext cx="2357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Геометрофизическая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левой </a:t>
            </a:r>
            <a:r>
              <a:rPr lang="ru-RU" sz="1000" b="1" dirty="0">
                <a:latin typeface="Arial Black" pitchFamily="34" charset="0"/>
                <a:cs typeface="Arial" pitchFamily="34" charset="0"/>
              </a:rPr>
              <a:t>части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эволюционного уравнения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663" y="3000372"/>
            <a:ext cx="2520667" cy="25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786314" y="5500702"/>
            <a:ext cx="2214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Геометрофизическая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правой </a:t>
            </a:r>
            <a:r>
              <a:rPr lang="ru-RU" sz="1000" b="1" dirty="0">
                <a:latin typeface="Arial Black" pitchFamily="34" charset="0"/>
                <a:cs typeface="Arial" pitchFamily="34" charset="0"/>
              </a:rPr>
              <a:t>части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эволюционного уравнения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31693"/>
            <a:ext cx="1503255" cy="144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575" y="3571876"/>
            <a:ext cx="1857143" cy="13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4282" y="6143644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«УГАДЫВАНИЕ» ФИЗИЧЕСКИХ ВЕЛИЧИН И «ОБЩИХ ЗАКОНОВ ПРИРОДЫ» ЗАМЕНЯЕТСЯ В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-СИСТЕМЕ НА ИХ ПРОГНОЗИРОВАНИЕ (!) ПО ВСЕМ «ВЫДЕЛЕННЫМ» НАПРАВЛЕНИЯМ «ПРОСТРАНСТВА-ВРЕМЕНИ»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1667050"/>
            <a:ext cx="79296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утверждать</a:t>
            </a:r>
            <a:r>
              <a:rPr lang="ru-RU" sz="12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200" b="1" i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ЧТО:</a:t>
            </a:r>
          </a:p>
          <a:p>
            <a:pPr algn="ctr"/>
            <a:endParaRPr lang="ru-RU" sz="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ОБЩЕЕ УРАВНЕНИЕ ПРОСТРАНСТВЕННО-ВРЕМЕННОЙ ЭВОЛЮЦИИ, НЕВОЗМОЖНО ПОСТРОИТЬ БЕЗ ПРИВЛЕЧЕНИЯ ЕДИНОЙ БИНАРНОЙ ПВСК</a:t>
            </a:r>
          </a:p>
          <a:p>
            <a:pPr algn="ctr"/>
            <a:endParaRPr lang="ru-RU" sz="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УРАВНЕНИЕ ЭВОЛЮЦИИ ЕСТЬ СИСТЕМНОЕ ОПИСАНИЕ МИРА В РАМКАХ ЕДИНОЙ ФИЗИЧЕСКОЙ СИСТЕМЫ КООРДИНАТ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089580"/>
            <a:ext cx="10715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 </a:t>
            </a:r>
          </a:p>
          <a:p>
            <a:pPr algn="ctr"/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левой части уравнения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58082" y="5018142"/>
            <a:ext cx="1285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 </a:t>
            </a:r>
          </a:p>
          <a:p>
            <a:pPr algn="ctr"/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правой части уравнения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Рисунок 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48316"/>
            <a:ext cx="1697592" cy="140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76" y="881145"/>
            <a:ext cx="5202381" cy="7619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86808" cy="107157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>ЕДИНОГО УРАВНЕНИЯ  УСТОЙЧИВОЙ НЕОБРАТИМОЙ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ПРОСТРАНСТВЕННО-ВРЕМЕННОЙ ЭВОЛЮЦИИ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Устанавливает единый порядок законов о мире в наших знаниях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63" y="1857364"/>
            <a:ext cx="41624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69875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4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42" name="Rectangle 2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4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5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5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5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62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6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66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70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1406" y="2395831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ЗАКОН ЭВОЛЮЦИИ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«ПРОСТРАНСТВА»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1406" y="3967467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ЗАКОН ЭВОЛЮЦИИ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«ВРЕМЕНИ»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858016" y="3929066"/>
            <a:ext cx="2071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ЗАКОН РАВНОВЕСИЯ</a:t>
            </a:r>
            <a:endParaRPr lang="ru-RU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РАВНОМЕРНОГО ДВИЖЕНИЯ,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определяющий переходный процесс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686" y="2097937"/>
            <a:ext cx="242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ЗАКОН СОХРАНЕНИЯ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УСКОРЕННОГО ДВИЖЕНИЯ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определяющий состояния системы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78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1680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406" y="1824327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ПРИЧИННЫЕ ЗАКОНЫ ЭВОЛЮЦИИ</a:t>
            </a:r>
            <a:endParaRPr lang="ru-RU" sz="1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7224" y="6324921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СОХРАНЕНИЕ СУЩЕСТВУЕТ «ВНУТРИ» РАВНОВЕСНОСТИ </a:t>
            </a:r>
          </a:p>
          <a:p>
            <a:pPr algn="ctr"/>
            <a:r>
              <a:rPr lang="ru-RU" sz="1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ВЕСЬ РАВНОВЕСНЫЙ ИНДЕТЕРМИНИЗМ «РАБОТАЕТ» НА ДЕТЕРМИНИЗМ СОХРАНЕНИЯ</a:t>
            </a:r>
            <a:endParaRPr lang="ru-RU" sz="1200" i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963" y="1071546"/>
            <a:ext cx="4162425" cy="609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1" y="2928933"/>
            <a:ext cx="1440476" cy="7500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4571999"/>
            <a:ext cx="1404763" cy="76190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5" y="3013799"/>
            <a:ext cx="2070000" cy="700953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1595" y="5014063"/>
            <a:ext cx="1653809" cy="700953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6715140" y="164305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ЗАКОНЫ-СЛЕДСТВИЕ</a:t>
            </a:r>
          </a:p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ЭВОЛЮЦИИ</a:t>
            </a:r>
            <a:endParaRPr lang="ru-RU" sz="12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ОБОБЩЕННАЯ ТОПОЛОГИЧЕСКАЯ СХЕМА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ПРОСТРАНСТВА-ВРЕМЕНИ В ПВСК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28638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ОБЩАЯ СТРУКТУРНАЯ ДИНАМИКА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«ЯДЕРНО-СФЕРИЧЕСКОЙ «ЧАСТИЦЫ»</a:t>
            </a:r>
            <a:endParaRPr lang="ru-RU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0035" y="1882637"/>
            <a:ext cx="3260875" cy="32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1191268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6-МЕРНАЯ СТРУКТУРА «ПРОСТРАНСТВА–ВРЕМЕНИ»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93261"/>
            <a:ext cx="268514" cy="15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071802" y="2437621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1200" b="1" baseline="300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sz="1200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1200" b="1" baseline="30000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–12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1651803"/>
            <a:ext cx="54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366183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L</a:t>
            </a:r>
            <a:r>
              <a:rPr lang="ru-RU" sz="1200" b="1" baseline="30000" dirty="0" smtClean="0">
                <a:latin typeface="Arial Black" pitchFamily="34" charset="0"/>
              </a:rPr>
              <a:t>12</a:t>
            </a:r>
            <a:r>
              <a:rPr lang="en-US" sz="1200" b="1" dirty="0" smtClean="0">
                <a:latin typeface="Arial Black" pitchFamily="34" charset="0"/>
              </a:rPr>
              <a:t>T</a:t>
            </a:r>
            <a:r>
              <a:rPr lang="ru-RU" sz="1200" b="1" baseline="30000" dirty="0" smtClean="0">
                <a:latin typeface="Arial Black" pitchFamily="34" charset="0"/>
              </a:rPr>
              <a:t>0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4366447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L</a:t>
            </a:r>
            <a:r>
              <a:rPr lang="ru-RU" sz="1200" b="1" baseline="30000" dirty="0" smtClean="0">
                <a:latin typeface="Arial Black" pitchFamily="34" charset="0"/>
              </a:rPr>
              <a:t>0</a:t>
            </a:r>
            <a:r>
              <a:rPr lang="en-US" sz="1200" b="1" dirty="0" smtClean="0">
                <a:latin typeface="Arial Black" pitchFamily="34" charset="0"/>
              </a:rPr>
              <a:t>T</a:t>
            </a:r>
            <a:r>
              <a:rPr lang="ru-RU" sz="1200" b="1" baseline="30000" dirty="0" smtClean="0">
                <a:latin typeface="Arial Black" pitchFamily="34" charset="0"/>
              </a:rPr>
              <a:t>12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6" y="3366315"/>
            <a:ext cx="587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3437753"/>
            <a:ext cx="604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–6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–6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5080827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–6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6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4366447"/>
            <a:ext cx="707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L</a:t>
            </a:r>
            <a:r>
              <a:rPr lang="ru-RU" sz="1200" b="1" baseline="30000" dirty="0" smtClean="0">
                <a:latin typeface="Arial Black" pitchFamily="34" charset="0"/>
              </a:rPr>
              <a:t>–12</a:t>
            </a:r>
            <a:r>
              <a:rPr lang="en-US" sz="1200" b="1" dirty="0" smtClean="0">
                <a:latin typeface="Arial Black" pitchFamily="34" charset="0"/>
              </a:rPr>
              <a:t>T</a:t>
            </a:r>
            <a:r>
              <a:rPr lang="ru-RU" sz="1200" b="1" baseline="30000" dirty="0" smtClean="0">
                <a:latin typeface="Arial Black" pitchFamily="34" charset="0"/>
              </a:rPr>
              <a:t>0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endParaRPr lang="ru-RU" sz="1200" dirty="0">
              <a:latin typeface="Arial Black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 flipV="1">
            <a:off x="2928926" y="2619371"/>
            <a:ext cx="152400" cy="1666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" name="AutoShape 11"/>
          <p:cNvCxnSpPr>
            <a:cxnSpLocks noChangeShapeType="1"/>
          </p:cNvCxnSpPr>
          <p:nvPr/>
        </p:nvCxnSpPr>
        <p:spPr bwMode="auto">
          <a:xfrm flipV="1">
            <a:off x="1285852" y="4262445"/>
            <a:ext cx="152400" cy="1666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34" name="AutoShape 11"/>
          <p:cNvCxnSpPr>
            <a:cxnSpLocks noChangeShapeType="1"/>
          </p:cNvCxnSpPr>
          <p:nvPr/>
        </p:nvCxnSpPr>
        <p:spPr bwMode="auto">
          <a:xfrm>
            <a:off x="2928926" y="4310068"/>
            <a:ext cx="214314" cy="19050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8" name="AutoShape 11"/>
          <p:cNvCxnSpPr>
            <a:cxnSpLocks noChangeShapeType="1"/>
          </p:cNvCxnSpPr>
          <p:nvPr/>
        </p:nvCxnSpPr>
        <p:spPr bwMode="auto">
          <a:xfrm>
            <a:off x="1142976" y="2524118"/>
            <a:ext cx="214314" cy="19050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none" w="med" len="med"/>
          </a:ln>
        </p:spPr>
      </p:cxnSp>
      <p:sp>
        <p:nvSpPr>
          <p:cNvPr id="39" name="Прямоугольник 38"/>
          <p:cNvSpPr/>
          <p:nvPr/>
        </p:nvSpPr>
        <p:spPr>
          <a:xfrm>
            <a:off x="857224" y="5425875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СИММЕТРИЧНОЕ ОТОБРАЖЕНИЕ 6-ТИ МЕРНОЕ  ОБЩЕГО ЗАКОНА ПРИРОДЫ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474"/>
            <a:ext cx="4361498" cy="342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5312569" y="1214422"/>
            <a:ext cx="304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ТОПОЛОГИЧЕСКАЯ СТРУКТУРА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-СИСТЕМЫ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ВОЛНОВАЯ ФОРМА ЭВОЛЮЦИОННОГО УРАВНЕНИЯ</a:t>
            </a:r>
            <a:endParaRPr lang="ru-RU" sz="2000" dirty="0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828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866213"/>
            <a:ext cx="2583180" cy="17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608769"/>
            <a:ext cx="1280160" cy="13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9568" y="1653537"/>
            <a:ext cx="1686878" cy="13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690685"/>
            <a:ext cx="302450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344721"/>
            <a:ext cx="2666365" cy="258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123947"/>
            <a:ext cx="1990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285984" y="6068817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ПРОЦЕСС ГЕНЕРАЦИИ ВОЛНОВОГО ПРОЦЕССА МОЖНО ПРЕДСТАВИТЬ КАК СИСТЕМНУЮ СОВОКУПНОСТЬ ПРОЦЕССОВ ВРАЩЕНИЯ, РАССЛОЕНИЯ И КОЛЕБАНИЯ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424" y="628698"/>
            <a:ext cx="4654286" cy="514286"/>
          </a:xfrm>
          <a:prstGeom prst="rect">
            <a:avLst/>
          </a:prstGeom>
          <a:noFill/>
        </p:spPr>
      </p:pic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4674" y="1219186"/>
            <a:ext cx="5086350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643182"/>
            <a:ext cx="4643470" cy="4143380"/>
          </a:xfrm>
        </p:spPr>
        <p:txBody>
          <a:bodyPr>
            <a:noAutofit/>
          </a:bodyPr>
          <a:lstStyle/>
          <a:p>
            <a:r>
              <a:rPr lang="ru-RU" sz="1100" i="1" dirty="0" smtClean="0">
                <a:solidFill>
                  <a:schemeClr val="tx1"/>
                </a:solidFill>
                <a:latin typeface="Arial Black" pitchFamily="34" charset="0"/>
              </a:rPr>
              <a:t>МОДЕЛЬ «ЧАСТИЦЫ» И МОДЕЛЬ «ВОЛНЫ» РАССЧИТАНЫ НА ОДНОМ  ИСХОДНОМ ЭВОЛЮЦИОННО-ОРИЕНТИРОВАННОМ МНОЖЕСТВЕ,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которое описывает природный объект, характеризующийся конкретными пространственно-временными и атрибутивными параметрами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Arial Black" pitchFamily="34" charset="0"/>
              </a:rPr>
              <a:t>«Материальная частица» </a:t>
            </a:r>
            <a:r>
              <a:rPr lang="ru-RU" sz="1100" dirty="0" smtClean="0">
                <a:solidFill>
                  <a:schemeClr val="tx1"/>
                </a:solidFill>
              </a:rPr>
              <a:t>- есть содержательная форма субстанционального пространства–времени, </a:t>
            </a:r>
            <a:r>
              <a:rPr lang="ru-RU" sz="1100" b="1" dirty="0" smtClean="0">
                <a:solidFill>
                  <a:schemeClr val="tx1"/>
                </a:solidFill>
              </a:rPr>
              <a:t>одновременно обладает свойствами непрерывных волн и свойствами дискретных «частиц».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«Частица»</a:t>
            </a:r>
            <a:r>
              <a:rPr lang="ru-RU" sz="1100" dirty="0" smtClean="0">
                <a:solidFill>
                  <a:schemeClr val="tx1"/>
                </a:solidFill>
              </a:rPr>
              <a:t> описывается набором физических структур </a:t>
            </a:r>
            <a:r>
              <a:rPr lang="en-US" sz="1100" dirty="0" smtClean="0">
                <a:solidFill>
                  <a:schemeClr val="tx1"/>
                </a:solidFill>
              </a:rPr>
              <a:t>LT</a:t>
            </a:r>
            <a:r>
              <a:rPr lang="ru-RU" sz="1100" dirty="0" smtClean="0">
                <a:solidFill>
                  <a:schemeClr val="tx1"/>
                </a:solidFill>
              </a:rPr>
              <a:t>–величин и физических полей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«Волна»  </a:t>
            </a:r>
            <a:r>
              <a:rPr lang="ru-RU" sz="1100" dirty="0" smtClean="0">
                <a:solidFill>
                  <a:schemeClr val="tx1"/>
                </a:solidFill>
              </a:rPr>
              <a:t>характеризуется набором вращательных движений  и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r>
              <a:rPr lang="ru-RU" sz="1100" dirty="0" smtClean="0">
                <a:solidFill>
                  <a:schemeClr val="tx1"/>
                </a:solidFill>
              </a:rPr>
              <a:t>–расслоений пространства-времени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Причинность (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механизм) </a:t>
            </a:r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возникновения и эволюции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 Black" pitchFamily="34" charset="0"/>
              </a:rPr>
              <a:t>«частицы» и «волны» едины!</a:t>
            </a:r>
          </a:p>
          <a:p>
            <a:r>
              <a:rPr lang="ru-RU" sz="1100" b="1" dirty="0" smtClean="0">
                <a:solidFill>
                  <a:srgbClr val="0000FF"/>
                </a:solidFill>
                <a:latin typeface="Arial Black" pitchFamily="34" charset="0"/>
              </a:rPr>
              <a:t>Программа формирования материи существует изначально!</a:t>
            </a:r>
            <a:endParaRPr lang="ru-RU" sz="11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Физические  и волновые свойства  образуют  корпускулярно–волновое единство природной субстанции, в основе которой лежит фундаментальное пространственно-временное отношение </a:t>
            </a:r>
          </a:p>
          <a:p>
            <a:r>
              <a:rPr lang="ru-RU" sz="1100" b="1" dirty="0" smtClean="0">
                <a:solidFill>
                  <a:srgbClr val="0000FF"/>
                </a:solidFill>
              </a:rPr>
              <a:t>КВАНТОВО-ВОЛНОВОЙ ДУАЛИЗМ ОБЪЕКТИВНО ПРИСУЩ ЛЮБОЙ СОДЕРЖАТЕЛЬНОЙ ФОРМЕ  ЭВОЛЮЦИОНИРУЮЩЕГО </a:t>
            </a:r>
          </a:p>
          <a:p>
            <a:r>
              <a:rPr lang="ru-RU" sz="1100" b="1" dirty="0" smtClean="0">
                <a:solidFill>
                  <a:srgbClr val="0000FF"/>
                </a:solidFill>
              </a:rPr>
              <a:t>ПРОСТРАНСТВА-ВРЕМЕНИ</a:t>
            </a:r>
            <a:endParaRPr lang="ru-RU" sz="11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0791" y="1022303"/>
            <a:ext cx="1478003" cy="147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57" y="4929198"/>
            <a:ext cx="1400175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1266" y="677222"/>
            <a:ext cx="183642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3741" y="928670"/>
            <a:ext cx="1800225" cy="18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4688" y="4643446"/>
            <a:ext cx="2073592" cy="201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31" y="571480"/>
            <a:ext cx="24288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dirty="0" smtClean="0">
                <a:latin typeface="Arial Black" pitchFamily="34" charset="0"/>
              </a:rPr>
              <a:t>МОДЕЛЬ «ЧАСТИЦЫ»</a:t>
            </a:r>
            <a:r>
              <a:rPr lang="ru-RU" sz="1000" i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Arial Black" pitchFamily="34" charset="0"/>
              </a:rPr>
              <a:t>Физические структуры </a:t>
            </a:r>
            <a:endParaRPr lang="ru-RU" sz="1000" dirty="0" smtClean="0">
              <a:solidFill>
                <a:prstClr val="black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357167"/>
            <a:ext cx="231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dirty="0" smtClean="0">
                <a:latin typeface="Arial Black" pitchFamily="34" charset="0"/>
              </a:rPr>
              <a:t>МОДЕЛЬ «ВОЛНЫ»</a:t>
            </a:r>
            <a:r>
              <a:rPr lang="ru-RU" sz="1400" i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</a:p>
          <a:p>
            <a:pPr lvl="0" algn="ctr"/>
            <a:r>
              <a:rPr lang="ru-RU" sz="1000" dirty="0" smtClean="0">
                <a:solidFill>
                  <a:prstClr val="black"/>
                </a:solidFill>
                <a:latin typeface="Arial Black" pitchFamily="34" charset="0"/>
              </a:rPr>
              <a:t>Волновые свойства  материальной субстанции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latin typeface="Arial Black" pitchFamily="34" charset="0"/>
              </a:rPr>
              <a:t> </a:t>
            </a:r>
            <a:endParaRPr lang="ru-RU" sz="1400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325" y="2857496"/>
            <a:ext cx="1617345" cy="158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3743327"/>
            <a:ext cx="557213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4282" y="442913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dirty="0" smtClean="0">
                <a:solidFill>
                  <a:prstClr val="black"/>
                </a:solidFill>
              </a:rPr>
              <a:t>«Сильные и слабые взаимодействия»</a:t>
            </a:r>
          </a:p>
          <a:p>
            <a:pPr lvl="0" algn="ctr"/>
            <a:r>
              <a:rPr lang="ru-RU" sz="800" dirty="0" smtClean="0">
                <a:solidFill>
                  <a:prstClr val="black"/>
                </a:solidFill>
              </a:rPr>
              <a:t>лежат в основании Материальной Субстанции 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6215082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dirty="0" smtClean="0">
                <a:solidFill>
                  <a:prstClr val="black"/>
                </a:solidFill>
              </a:rPr>
              <a:t>Гравитационная и инерционная</a:t>
            </a:r>
          </a:p>
          <a:p>
            <a:pPr lvl="0" algn="ctr"/>
            <a:r>
              <a:rPr lang="ru-RU" sz="800" dirty="0" smtClean="0">
                <a:solidFill>
                  <a:prstClr val="black"/>
                </a:solidFill>
              </a:rPr>
              <a:t>составляющие присутствуют </a:t>
            </a:r>
          </a:p>
          <a:p>
            <a:pPr lvl="0" algn="ctr"/>
            <a:r>
              <a:rPr lang="ru-RU" sz="800" dirty="0" smtClean="0">
                <a:solidFill>
                  <a:prstClr val="black"/>
                </a:solidFill>
              </a:rPr>
              <a:t>во всех видах Материи 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2611275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 Black" pitchFamily="34" charset="0"/>
              </a:rPr>
              <a:t>Физические поля 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3071810"/>
            <a:ext cx="1832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 Black" pitchFamily="34" charset="0"/>
              </a:rPr>
              <a:t>Волновые свойства  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 Black" pitchFamily="34" charset="0"/>
              </a:rPr>
              <a:t>пространства-времени</a:t>
            </a:r>
            <a:endParaRPr lang="ru-RU" sz="10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1800785"/>
            <a:ext cx="188595" cy="5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38" y="1714488"/>
            <a:ext cx="169588" cy="9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8678" y="1000108"/>
            <a:ext cx="175736" cy="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1538" y="2503164"/>
            <a:ext cx="175736" cy="6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8577" y="1721632"/>
            <a:ext cx="150019" cy="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68" y="3500436"/>
            <a:ext cx="1361905" cy="10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6858032" y="2681583"/>
            <a:ext cx="192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FF"/>
                </a:solidFill>
              </a:rPr>
              <a:t>Пространственно–временная модель </a:t>
            </a:r>
          </a:p>
          <a:p>
            <a:pPr algn="ctr"/>
            <a:r>
              <a:rPr lang="ru-RU" sz="800" b="1" dirty="0" smtClean="0">
                <a:solidFill>
                  <a:srgbClr val="0000FF"/>
                </a:solidFill>
              </a:rPr>
              <a:t>«активной распределенной» системы  </a:t>
            </a:r>
          </a:p>
          <a:p>
            <a:pPr algn="ctr"/>
            <a:r>
              <a:rPr lang="ru-RU" sz="800" b="1" dirty="0" smtClean="0">
                <a:solidFill>
                  <a:srgbClr val="0000FF"/>
                </a:solidFill>
              </a:rPr>
              <a:t>с автоколебаниями </a:t>
            </a:r>
            <a:endParaRPr lang="ru-RU" sz="800" b="1" dirty="0">
              <a:solidFill>
                <a:srgbClr val="0000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71414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</a:rPr>
              <a:t>ВОЛНЫ МАТЕРИИ </a:t>
            </a:r>
          </a:p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</a:rPr>
              <a:t>ДЕ БРОЙЛЯ</a:t>
            </a:r>
            <a:endParaRPr lang="ru-RU" sz="8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0" y="599498"/>
            <a:ext cx="1997964" cy="204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57158" y="151605"/>
            <a:ext cx="628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«КОРПУСКУЛЯРНО–ВОЛНОВОЙ ДУАЛИЗМ»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LT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-СИСТЕМЫ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2961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ФРАКТАЛЬНЫЕ СВОЙСТВА </a:t>
            </a:r>
            <a:r>
              <a:rPr lang="en-US" sz="1800" dirty="0" smtClean="0">
                <a:latin typeface="Arial Black" pitchFamily="34" charset="0"/>
              </a:rPr>
              <a:t>LT</a:t>
            </a:r>
            <a:r>
              <a:rPr lang="ru-RU" sz="1800" dirty="0" smtClean="0">
                <a:latin typeface="Arial Black" pitchFamily="34" charset="0"/>
              </a:rPr>
              <a:t>–ОБРАЗОВАНИЙ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solidFill>
                  <a:srgbClr val="0000FF"/>
                </a:solidFill>
              </a:rPr>
              <a:t>Дробность и  самоподобие - инвариантность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как основной и универсальный признак фрактальных </a:t>
            </a:r>
            <a:r>
              <a:rPr lang="en-US" sz="1800" dirty="0" smtClean="0">
                <a:solidFill>
                  <a:srgbClr val="0000FF"/>
                </a:solidFill>
              </a:rPr>
              <a:t>LT</a:t>
            </a:r>
            <a:r>
              <a:rPr lang="ru-RU" sz="1800" dirty="0" smtClean="0">
                <a:solidFill>
                  <a:srgbClr val="0000FF"/>
                </a:solidFill>
              </a:rPr>
              <a:t>-образований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9" y="2143116"/>
            <a:ext cx="2571767" cy="4286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Фрактальная соразмерность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-величин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8680"/>
            <a:ext cx="2134286" cy="16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357950" y="1000108"/>
            <a:ext cx="2643206" cy="4643470"/>
          </a:xfrm>
        </p:spPr>
        <p:txBody>
          <a:bodyPr>
            <a:noAutofit/>
          </a:bodyPr>
          <a:lstStyle/>
          <a:p>
            <a:pPr lvl="0"/>
            <a:r>
              <a:rPr lang="en-US" sz="1400" b="1" dirty="0" smtClean="0"/>
              <a:t>LT</a:t>
            </a:r>
            <a:r>
              <a:rPr lang="ru-RU" sz="1400" b="1" dirty="0" smtClean="0"/>
              <a:t>-величины отвечают определению фрактала </a:t>
            </a:r>
            <a:r>
              <a:rPr lang="ru-RU" sz="1400" dirty="0" smtClean="0"/>
              <a:t>как структуры, состоящей из частей, которые подобны целому… «воспроизводят в каждом фрагменте статистические свойства целого»</a:t>
            </a:r>
          </a:p>
          <a:p>
            <a:pPr lvl="0"/>
            <a:r>
              <a:rPr lang="ru-RU" sz="1400" b="1" dirty="0" smtClean="0"/>
              <a:t>Первичная фрактальность </a:t>
            </a:r>
          </a:p>
          <a:p>
            <a:pPr lvl="0">
              <a:buNone/>
            </a:pPr>
            <a:r>
              <a:rPr lang="ru-RU" sz="1400" b="1" dirty="0" smtClean="0"/>
              <a:t>           </a:t>
            </a:r>
            <a:r>
              <a:rPr lang="en-US" sz="1400" b="1" dirty="0" smtClean="0"/>
              <a:t>LT</a:t>
            </a:r>
            <a:r>
              <a:rPr lang="ru-RU" sz="1400" b="1" dirty="0" smtClean="0"/>
              <a:t>-величин </a:t>
            </a:r>
            <a:r>
              <a:rPr lang="ru-RU" sz="1400" dirty="0" smtClean="0"/>
              <a:t>предопределяет  соразмерную фрактальность более сложных (по отношению к физическим величинам) </a:t>
            </a:r>
          </a:p>
          <a:p>
            <a:r>
              <a:rPr lang="en-US" sz="1400" dirty="0" smtClean="0"/>
              <a:t>LT</a:t>
            </a:r>
            <a:r>
              <a:rPr lang="ru-RU" sz="1400" dirty="0" smtClean="0"/>
              <a:t>–структур: множеств, полей и т.д.</a:t>
            </a:r>
          </a:p>
          <a:p>
            <a:pPr lvl="0"/>
            <a:r>
              <a:rPr lang="ru-RU" sz="1400" b="1" dirty="0" smtClean="0"/>
              <a:t>Взаимосвязанность фрактальности </a:t>
            </a:r>
            <a:r>
              <a:rPr lang="en-US" sz="1400" dirty="0" smtClean="0"/>
              <a:t>LT</a:t>
            </a:r>
            <a:r>
              <a:rPr lang="ru-RU" sz="1400" dirty="0" smtClean="0"/>
              <a:t>–структур </a:t>
            </a:r>
            <a:r>
              <a:rPr lang="ru-RU" sz="1400" b="1" dirty="0" smtClean="0"/>
              <a:t>различной мерности</a:t>
            </a:r>
          </a:p>
          <a:p>
            <a:endParaRPr lang="ru-RU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7" y="1000108"/>
            <a:ext cx="2995613" cy="4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725290" y="5500703"/>
            <a:ext cx="2489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Arial Black" pitchFamily="34" charset="0"/>
              </a:rPr>
              <a:t>Четыре сущностно различных</a:t>
            </a:r>
          </a:p>
          <a:p>
            <a:pPr algn="ctr"/>
            <a:r>
              <a:rPr lang="ru-RU" sz="900" b="1" dirty="0" smtClean="0">
                <a:latin typeface="Arial Black" pitchFamily="34" charset="0"/>
              </a:rPr>
              <a:t> вида фрактальности</a:t>
            </a:r>
            <a:r>
              <a:rPr lang="ru-RU" sz="900" b="1" dirty="0" smtClean="0"/>
              <a:t>:</a:t>
            </a:r>
          </a:p>
          <a:p>
            <a:r>
              <a:rPr lang="ru-RU" sz="900" b="1" u="sng" dirty="0" smtClean="0"/>
              <a:t>Фрактальность геометрических инвариантов</a:t>
            </a:r>
            <a:r>
              <a:rPr lang="ru-RU" sz="900" b="1" dirty="0" smtClean="0"/>
              <a:t>:</a:t>
            </a:r>
          </a:p>
          <a:p>
            <a:r>
              <a:rPr lang="ru-RU" sz="900" dirty="0" smtClean="0"/>
              <a:t>– пространственных процессов;</a:t>
            </a:r>
          </a:p>
          <a:p>
            <a:r>
              <a:rPr lang="ru-RU" sz="900" dirty="0" smtClean="0"/>
              <a:t>– временных процессов.</a:t>
            </a:r>
          </a:p>
          <a:p>
            <a:r>
              <a:rPr lang="ru-RU" sz="900" b="1" u="sng" dirty="0" smtClean="0"/>
              <a:t>Фрактальность динамических инвариантов</a:t>
            </a:r>
            <a:r>
              <a:rPr lang="ru-RU" sz="900" b="1" dirty="0" smtClean="0"/>
              <a:t>:</a:t>
            </a:r>
          </a:p>
          <a:p>
            <a:r>
              <a:rPr lang="ru-RU" sz="900" b="1" dirty="0" smtClean="0"/>
              <a:t>–</a:t>
            </a:r>
            <a:r>
              <a:rPr lang="ru-RU" sz="900" dirty="0" smtClean="0"/>
              <a:t> процесса развития;</a:t>
            </a:r>
          </a:p>
          <a:p>
            <a:r>
              <a:rPr lang="ru-RU" sz="900" b="1" dirty="0" smtClean="0"/>
              <a:t>– п</a:t>
            </a:r>
            <a:r>
              <a:rPr lang="ru-RU" sz="900" dirty="0" smtClean="0"/>
              <a:t>роцесса разнообразия.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БИНАРНЫЙ ЧИСЛОВОЙ ПОРЯДОК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8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(1-3)</a:t>
            </a:r>
            <a:r>
              <a:rPr lang="en-US" sz="18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18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+ 2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СОПОСТАВЛЕНИЕ ЧИСЛА И ФИЗИЧЕСКОГО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LT-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СИМВОЛА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i="1" dirty="0"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10665"/>
            <a:ext cx="1710214" cy="19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256"/>
            <a:ext cx="1876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247" y="1500177"/>
            <a:ext cx="2168843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1382" y="1490663"/>
            <a:ext cx="2343626" cy="190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857404" y="3429000"/>
            <a:ext cx="5500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      (+ 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«БОЛЬШЕ»                                     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(– )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– «МЕНЬШЕ»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 и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«ВЕЩЕСТВЕННАЯ» ЧАСТЬ     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ia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 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id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«МНИМАЯ» ЧАСТЬ</a:t>
            </a: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«протяженность»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«длительность»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сек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«кривизна»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(1/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«кручение»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(1 /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сек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6357958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ВОЗНИКАЮТ ВАРИАНТЫ СОПРЯЖЕНИЯ СМЫСЛОВ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4857760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-ВЕЛИЧИНА: 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число, символ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структура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ru-RU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8577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НАЧАЛА  </a:t>
            </a:r>
            <a:r>
              <a:rPr lang="en-US" sz="3200" dirty="0" smtClean="0">
                <a:latin typeface="Arial Black" pitchFamily="34" charset="0"/>
              </a:rPr>
              <a:t>LT</a:t>
            </a:r>
            <a:r>
              <a:rPr lang="ru-RU" sz="3200" dirty="0" smtClean="0">
                <a:latin typeface="Arial Black" pitchFamily="34" charset="0"/>
              </a:rPr>
              <a:t>-АРИФМЕТИКИ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ОСНОВЫ ЭВОЛЮЦИОННОЙ  ХРОНОМАТЕМАТИКИ)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-СТРУКТУРЫ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ОСНОВА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-АРИФМЕТИКИ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МАТЕМАТИЧЕСКИЕ ДЕЙСТВИЯ 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НАД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–ВЕЛИЧИНАМИ: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ОПЕРАЦИИ СЛОЖЕНИЯ</a:t>
            </a:r>
            <a:r>
              <a:rPr lang="ru-RU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LT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–ВЕЛИЧИН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Arial Black" pitchFamily="34" charset="0"/>
              </a:rPr>
              <a:t>ОСНОВЫ </a:t>
            </a:r>
            <a:br>
              <a:rPr lang="ru-RU" sz="2200" b="1" dirty="0" smtClean="0">
                <a:latin typeface="Arial Black" pitchFamily="34" charset="0"/>
              </a:rPr>
            </a:br>
            <a:r>
              <a:rPr lang="ru-RU" sz="2200" b="1" dirty="0" smtClean="0">
                <a:latin typeface="Arial Black" pitchFamily="34" charset="0"/>
              </a:rPr>
              <a:t>ЭВОЛЮЦИОННОЙ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(символьной)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en-US" sz="2200" b="1" dirty="0" smtClean="0">
                <a:latin typeface="Arial Black" pitchFamily="34" charset="0"/>
              </a:rPr>
              <a:t>LT</a:t>
            </a:r>
            <a:r>
              <a:rPr lang="ru-RU" sz="2200" b="1" dirty="0" smtClean="0">
                <a:latin typeface="Arial Black" pitchFamily="34" charset="0"/>
              </a:rPr>
              <a:t>–АРИФМЕТИКИ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СЛОЖЕНИЕ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200" b="1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⁻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200" b="1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⁻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+ L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T⁻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= L⁻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b="1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156" y="1285860"/>
            <a:ext cx="4416000" cy="3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5286388"/>
            <a:ext cx="4429156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ДЛИТЕЛЬНОСТЬ + КРУЧЕНИЕ ВРЕМЕНИ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КРИВИЗНА ПРОСТРАНСТВА</a:t>
            </a:r>
          </a:p>
          <a:p>
            <a:pPr algn="ctr"/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baseline="30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Прошлое + Будущее = Микромир</a:t>
            </a:r>
            <a:endParaRPr lang="ru-RU" sz="20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4314475" cy="40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2" y="5286388"/>
            <a:ext cx="4500594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ПРОТЯЖЕННОСТЬ + КРИВИЗНА = КРУЧЕНИЕ ВРЕМЕНИ</a:t>
            </a:r>
          </a:p>
          <a:p>
            <a:pPr algn="ctr"/>
            <a:endParaRPr lang="ru-RU" sz="1600" b="1" baseline="30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Мегамир + микромир = Будущее</a:t>
            </a:r>
            <a:endParaRPr lang="ru-RU" sz="20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325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rial" pitchFamily="34" charset="0"/>
              </a:rPr>
              <a:t>ОБЩИЕ ИДЕИ </a:t>
            </a:r>
            <a:r>
              <a:rPr lang="ru-RU" sz="2000" dirty="0" smtClean="0">
                <a:effectLst/>
                <a:latin typeface="Arial Black" pitchFamily="34" charset="0"/>
                <a:cs typeface="Arial" pitchFamily="34" charset="0"/>
              </a:rPr>
              <a:t>БАРТИНИ-КУЗНЕЦОВА</a:t>
            </a:r>
            <a:endParaRPr lang="ru-RU" sz="2000" dirty="0"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623431"/>
            <a:ext cx="87868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Р. Бартини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«Все физические величины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имеют пространственно-временную природу 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могут быть выведены из двух величин: длины и времени».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Пространство и время есть трехмерные независимые «векторные» потоки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ортогональные друг другу </a:t>
            </a:r>
          </a:p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«…замена координатной системы на систему «пространственный путь — космологическое время» должна быть плодотворной… это предложение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эквивалентно «введению однородных координат»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, а потому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позволяет более эффективно описывать пространство-время».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П.Г. Кузнецов 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Таблица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-размерностей является универсальной системой координат</a:t>
            </a:r>
          </a:p>
          <a:p>
            <a:pPr lvl="0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лассификатором качеств систем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материального и идеального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мира;</a:t>
            </a:r>
          </a:p>
          <a:p>
            <a:pPr lvl="0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Каждая клеточка таблицы является классом систем, имеющую определенную универсальную меру;</a:t>
            </a:r>
          </a:p>
          <a:p>
            <a:pPr lvl="0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Таблица устанавливает границы между системами разного класса;</a:t>
            </a:r>
          </a:p>
          <a:p>
            <a:pPr lvl="0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Любой закон природы проявляет свои действие в границах качества, сохраняющих определенную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-размерность;</a:t>
            </a:r>
          </a:p>
          <a:p>
            <a:pPr lvl="0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бщий закон природы утверждает, что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еличина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является инвариантом</a:t>
            </a:r>
          </a:p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Б.Е. Большаков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Универсальность мер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–системы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определяется тем, что величины, входящие в известные физические системы (размерностей СИ,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CGS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др.) могут быть представлены в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[L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]–размерности, т.е. могут быть выражены на пространственно–временном языке, являясь выводимыми из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[L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]–величин»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8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Тем самым </a:t>
            </a:r>
          </a:p>
          <a:p>
            <a:pPr lvl="0" algn="ctr"/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заложены основы будущей детерминированной теории пространственно-временной эволюции нашего мира, вне зависимости от масштаба и физической сущности природного явления</a:t>
            </a:r>
            <a:endParaRPr lang="ru-RU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ГЕОМЕТРИЧЕСКОЕ ОТОБРАЖЕНИЕ ОПЕРАЦИИ СЛОЖЕНИЯ БАЗОВЫХ </a:t>
            </a:r>
            <a:r>
              <a:rPr lang="en-US" sz="2000" dirty="0" smtClean="0">
                <a:latin typeface="Arial Black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</a:rPr>
              <a:t>-ВЕЛИЧИН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ХРОНОГЕОМЕТРИИ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20" y="1654975"/>
            <a:ext cx="3298031" cy="26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96147" y="4714884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(см)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+ (1/см)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R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= (1/сек)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S </a:t>
            </a:r>
            <a:endParaRPr lang="ru-RU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7813" y="4643446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(сек)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+ (1/сек)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= (1/см)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S </a:t>
            </a:r>
            <a:endParaRPr lang="ru-RU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925" y="5357826"/>
            <a:ext cx="3370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ЭЛЕМЕНТАРНЫЕ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КОНСТРУКТЫ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ПРОСТРАНСТВА-ВРЕМЕНИ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СЛОЖЕНИЕ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T⁰ + L⁰T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= L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T⁰ + L⁰T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= L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i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929198"/>
            <a:ext cx="4286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КРИВИЗНА + КРУЧЕНИЕ ВРЕМЕНИ = КРИВИЗНА КРУЧЕНИЯ </a:t>
            </a:r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(«ВИХРЬ)</a:t>
            </a:r>
          </a:p>
          <a:p>
            <a:pPr lvl="0" algn="ctr"/>
            <a:endParaRPr 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Микромир  + будущее = Микромир будущего </a:t>
            </a:r>
            <a:r>
              <a:rPr lang="en-US" sz="2000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" y="4929198"/>
            <a:ext cx="4500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ПРОТЯЖЕННОСТЬ + ДЛИТЕЛЬНОСТЬ = КРУЧЕНИЕ ВРЕМЕНИ</a:t>
            </a:r>
            <a:endParaRPr lang="ru-RU" b="1" baseline="300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000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pPr lvl="0"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Мегамир + прошлое =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рошлое мегамира </a:t>
            </a:r>
            <a:endParaRPr lang="ru-RU" sz="20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293334" cy="38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287801" cy="39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ГЕОМЕТРИЧЕСКОЕ ОТОБРАЖЕНИЕ ОПЕРАЦИИ СЛОЖЕНИЯ БАЗОВЫХ </a:t>
            </a:r>
            <a:r>
              <a:rPr lang="en-US" sz="2000" dirty="0" smtClean="0">
                <a:latin typeface="Arial Black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</a:rPr>
              <a:t>-ВЕЛИЧИН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ХРОНОГЕОМЕТРИИ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72008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(сек)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(см)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(сек)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endParaRPr lang="ru-RU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500570"/>
            <a:ext cx="4144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(1/см)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(1/сек)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(1/см)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(1/сек)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endParaRPr lang="ru-RU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309938" cy="272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119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714612" y="5497313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ЭЛЕМЕНТАРНЫЕ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КОНСТРУКТЫ РАЗНООБРАЗИЯ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СЛОЖЕНИЕ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⁰ +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⁰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⁻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⁻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000" b="1" baseline="300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L⁻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T⁰ = L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T⁻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072074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ДЛИТЕЛЬНОСТЬ + КРИВИЗНА = КРУЧЕНИЕ ПРОСТРАНСТВА</a:t>
            </a:r>
          </a:p>
          <a:p>
            <a:pPr algn="ctr"/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baseline="30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Прошлое + микромир = Мегамир будущего</a:t>
            </a:r>
            <a:endParaRPr lang="ru-RU" sz="20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72074"/>
            <a:ext cx="4000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ПРОТЯЖЕННОСТЬ + КРУЧЕНИЕ = ДЛИТЕЛЬНОСТЬ КРИВИЗНЫ</a:t>
            </a:r>
          </a:p>
          <a:p>
            <a:pPr algn="ctr"/>
            <a:endParaRPr lang="ru-RU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Мегамир + будущего = Прошлое микромира</a:t>
            </a:r>
            <a:endParaRPr lang="ru-RU" sz="20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24" y="1000109"/>
            <a:ext cx="4301138" cy="40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908" y="1014960"/>
            <a:ext cx="4293334" cy="39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ГЕОМЕТРИЧЕСКОЕ ОТОБРАЖЕНИЕ ОПЕРАЦИИ СЛОЖЕНИЯ БАЗОВЫХ </a:t>
            </a:r>
            <a:r>
              <a:rPr lang="en-US" sz="2000" dirty="0" smtClean="0">
                <a:latin typeface="Arial Black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</a:rPr>
              <a:t>-ВЕЛИЧИН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ХРОНОГЕОМЕТРИИ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45618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(1/см)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(1/см)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(сек)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endParaRPr lang="ru-RU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774180"/>
            <a:ext cx="37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(1/см)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(сек)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(см)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(1/сек)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 </a:t>
            </a:r>
            <a:endParaRPr lang="ru-RU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45416"/>
            <a:ext cx="3250406" cy="34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52" y="1404946"/>
            <a:ext cx="32385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928926" y="5497313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ЭЛЕМЕНТАРНЫЕ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КОНСТРУКТЫ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ГЕОМЕТРИЧЕСКОЕ ОБОБЩЕНИЕ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ОПЕРАЦИИ СЛОЖЕНИЯ </a:t>
            </a:r>
            <a:r>
              <a:rPr lang="en-US" sz="2000" dirty="0" smtClean="0">
                <a:latin typeface="Arial Black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</a:rPr>
              <a:t> – ВЕЛИЧИН</a:t>
            </a:r>
            <a:endParaRPr lang="ru-RU" sz="2000" i="1" u="sng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662214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ОБОБЩЕННАЯ СТРУКТУРА «СЛОЖЕНИЯ»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434" y="1000108"/>
            <a:ext cx="3919132" cy="453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4384"/>
            <a:ext cx="2100000" cy="16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6842" y="2737694"/>
            <a:ext cx="208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rial" pitchFamily="34" charset="0"/>
              </a:rPr>
              <a:t>ГЕОМЕТРИЧЕСКОЕ ОБОБЩЕНИЕ </a:t>
            </a:r>
            <a:br>
              <a:rPr lang="ru-RU" sz="200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dirty="0" smtClean="0">
                <a:latin typeface="Arial Black" pitchFamily="34" charset="0"/>
                <a:cs typeface="Arial" pitchFamily="34" charset="0"/>
              </a:rPr>
              <a:t>ОПЕРАЦИИ ВЫЧИТАНИЯ 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  <a:cs typeface="Arial" pitchFamily="34" charset="0"/>
              </a:rPr>
              <a:t> – ВЕЛИЧИН</a:t>
            </a:r>
            <a:endParaRPr lang="ru-RU" sz="2000" i="1" u="sng" dirty="0">
              <a:latin typeface="Arial Black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935327" cy="43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68934"/>
            <a:ext cx="2160572" cy="1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8280" y="1142984"/>
            <a:ext cx="2140000" cy="1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0176" y="3929066"/>
            <a:ext cx="1846666" cy="17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43174" y="5572140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ОБОБЩЕННАЯ СТРУКТУРА «ВЫЧИТАНИЯ»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7154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 smtClean="0">
                <a:latin typeface="Arial" pitchFamily="34" charset="0"/>
                <a:cs typeface="Arial" pitchFamily="34" charset="0"/>
              </a:rPr>
              <a:t>ПРИКЛАДНЫМ  ПРИЛОЖЕНИЕМ</a:t>
            </a:r>
          </a:p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>ЯВЛЯЕТСЯ </a:t>
            </a:r>
            <a:endParaRPr lang="ru-RU" sz="4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 Black" pitchFamily="34" charset="0"/>
              </a:rPr>
              <a:t>ЕДИНОЕ </a:t>
            </a:r>
            <a:r>
              <a:rPr lang="ru-RU" sz="4000" dirty="0">
                <a:latin typeface="Arial Black" pitchFamily="34" charset="0"/>
              </a:rPr>
              <a:t>СИСТЕМНОЕ </a:t>
            </a:r>
            <a:r>
              <a:rPr lang="ru-RU" sz="4000" dirty="0" smtClean="0">
                <a:latin typeface="Arial Black" pitchFamily="34" charset="0"/>
              </a:rPr>
              <a:t>ЗНАНИЕ</a:t>
            </a:r>
            <a:r>
              <a:rPr lang="ru-RU" sz="4000" dirty="0">
                <a:latin typeface="Arial Black" pitchFamily="34" charset="0"/>
              </a:rPr>
              <a:t> </a:t>
            </a:r>
            <a:endParaRPr lang="ru-RU" sz="4000" dirty="0" smtClean="0">
              <a:latin typeface="Arial Black" pitchFamily="34" charset="0"/>
            </a:endParaRPr>
          </a:p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процессы эволюционной самоорганизации</a:t>
            </a:r>
            <a:endParaRPr lang="ru-RU" sz="4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92935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ПРОСТРАНСТВЕННО-ВРЕМЕННАЯ СИСТЕМА КООРДИНАТ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 Black" pitchFamily="34" charset="0"/>
                <a:cs typeface="Arial" pitchFamily="34" charset="0"/>
              </a:rPr>
              <a:t>УНИВЕРСАЛЬНЫЙ МЕХАНИЗМ</a:t>
            </a:r>
            <a:r>
              <a:rPr lang="ru-RU" sz="1400" dirty="0" smtClean="0">
                <a:latin typeface="Arial Black" pitchFamily="34" charset="0"/>
                <a:cs typeface="Arial" pitchFamily="34" charset="0"/>
              </a:rPr>
              <a:t> </a:t>
            </a:r>
            <a:br>
              <a:rPr lang="ru-RU" sz="1400" dirty="0" smtClean="0">
                <a:latin typeface="Arial Black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 Black" pitchFamily="34" charset="0"/>
                <a:cs typeface="Arial" pitchFamily="34" charset="0"/>
              </a:rPr>
              <a:t>ОПИСАНИЯ ПРОЦЕССОВ САМООРГАНИЗАЦИИ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(эволюции)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ЛЮБОГО МАСШТАБА И ЛЮБОЙ ПРИРОДЫ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rial" pitchFamily="34" charset="0"/>
              </a:rPr>
              <a:t>ЦЕЛОСТНОСТЬ  И  ПОЛНОТА  ЗНАНИЯ  ДОСТИГАЕТСЯ  </a:t>
            </a:r>
            <a:br>
              <a:rPr lang="ru-RU" sz="200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РЕШЕНИЕМ  ДВУХ  ЗАДАЧ:</a:t>
            </a:r>
            <a:r>
              <a:rPr lang="ru-RU" sz="1600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i="1" u="sng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ОБЪЯТЬ  НЕОБЪЯТНОЕ»  И  «ОБЪЕДИНИТЬ  НЕОБЬЕДИНИМОЕ»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605814" cy="50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85860"/>
            <a:ext cx="3499485" cy="49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00430" y="5572140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ГРАНИЦЫ СОВРЕМЕННОГО ЗНАНИЯ И ЕГО ВЕЩЕСТВЕННОЕ НАПОЛНЕНИЕ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932"/>
            <a:ext cx="8229600" cy="8247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АБСОЛЮТНАЯ 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ОТНОСИТЕЛЬНАЯ </a:t>
            </a:r>
            <a:b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Т-СИСТЕМА КООРДИНАТ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4429132"/>
            <a:ext cx="871543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АДЕКВАТНОЕ ОПИСАНИЯ ДОСТИГАЕТСЯ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СРАВНЕНИЕМ «ИЗМЕРЯЕМОГО» И «ЭТАЛОННОГО» </a:t>
            </a:r>
          </a:p>
          <a:p>
            <a:pPr algn="ctr"/>
            <a:endParaRPr lang="ru-RU" sz="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[(L</a:t>
            </a:r>
            <a:r>
              <a:rPr lang="en-US" sz="20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Т</a:t>
            </a:r>
            <a:r>
              <a:rPr lang="en-US" sz="20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)]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Am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«ИЗМЕРЯЕМОЕ»</a:t>
            </a:r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 </a:t>
            </a:r>
            <a:endParaRPr lang="ru-RU" sz="14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[(L</a:t>
            </a:r>
            <a:r>
              <a:rPr lang="en-US" sz="16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Т</a:t>
            </a:r>
            <a:r>
              <a:rPr lang="en-US" sz="16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)]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= см</a:t>
            </a:r>
            <a:r>
              <a:rPr lang="ru-RU" sz="16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+/– </a:t>
            </a:r>
            <a:r>
              <a:rPr lang="en-US" sz="16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сек</a:t>
            </a:r>
            <a:r>
              <a:rPr lang="ru-RU" sz="16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+/– </a:t>
            </a:r>
            <a:r>
              <a:rPr lang="en-US" sz="16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ПОЛНОТА ОПИСАНИЯ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ПОСТРОЕНИЕМ МОДЕЛЕЙ ЭВОЛЮЦИИ ПРИРОДНЫХ ЯВЛЕНИЙ И МИРА В ЦЕЛОМ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951540"/>
            <a:ext cx="7572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АБСОЛЮТНОЕ ПРОСТРАНСТВО И АБСОЛЮТНОЕ ВРЕМЯ НЬЮТОНА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u="sng" dirty="0" smtClean="0">
                <a:latin typeface="Arial" pitchFamily="34" charset="0"/>
                <a:cs typeface="Arial" pitchFamily="34" charset="0"/>
              </a:rPr>
              <a:t>можно отобразить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«УРАВНЕНИЕМ БОГА»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ru-RU" sz="20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0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Т</a:t>
            </a:r>
            <a:r>
              <a:rPr lang="ru-RU" sz="20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0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= 0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ОДНОРОДНАЯ ИЗОТРОПНАЯ ФИЗИЧЕСКАЯ СУБСТАНЦИЯ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содержит в себе как «Начало», так и «Завершение»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4" y="2769398"/>
            <a:ext cx="87868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ВВЕДЕНИЕ ЕДИНИЧНОГО ЗНАЧЕНИЯ ЧИСЛА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СИСТЕМУ КООРДИНАТ РАВНОСИЛЬНО ВВЕДЕНИЮ ЭТАЛОННОЙ КООРДИНАТНОЙ СИСТЕМЫ</a:t>
            </a: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[(L</a:t>
            </a:r>
            <a:r>
              <a:rPr lang="ru-RU" sz="20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0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Т</a:t>
            </a:r>
            <a:r>
              <a:rPr lang="ru-RU" sz="20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)]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= «1»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ЭТАЛОН ДЛЯ СРАВНЕНИЯ РАЗНОРОДНЫХ ИЗМЕРЕНИЙ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24"/>
            <a:ext cx="4857784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Arial Black" pitchFamily="34" charset="0"/>
              </a:rPr>
              <a:t>ЭВОЛЮЦИОННО–ОРИЕНТИРОВАННАЯ </a:t>
            </a:r>
            <a:br>
              <a:rPr lang="ru-RU" sz="1800" b="1" dirty="0" smtClean="0">
                <a:latin typeface="Arial Black" pitchFamily="34" charset="0"/>
              </a:rPr>
            </a:br>
            <a:r>
              <a:rPr lang="ru-RU" sz="1800" b="1" dirty="0" smtClean="0">
                <a:latin typeface="Arial Black" pitchFamily="34" charset="0"/>
              </a:rPr>
              <a:t>МОДЕЛЬ ПЛАНЕТЫ ЗЕМЛЯ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3" name="Содержимое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71" y="1214422"/>
            <a:ext cx="6040265" cy="54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31" y="714353"/>
            <a:ext cx="2371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448" y="3500438"/>
            <a:ext cx="216027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286388"/>
            <a:ext cx="2468880" cy="12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4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36" y="69193"/>
            <a:ext cx="2043334" cy="12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ВЕЩЕСТВЕННЫЙ И ПОРОДНЫЕ КОМПЛЕКСЫ ЛИТОСФЕРЫ ЗЕМЛИ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60645"/>
            <a:ext cx="3908571" cy="37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928670"/>
            <a:ext cx="4676191" cy="56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3200"/>
            <a:ext cx="8258204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МОДЕЛЬ ЭВОЛЮЦИИ БИОХИМИЧЕСКОГО ЗНАНИЯ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4913948" cy="611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324"/>
            <a:ext cx="7758138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СИСТЕМНАЯ МОДЕЛЬ БИОХИМИЧЕСКОГО ЗНАНИЯ</a:t>
            </a:r>
            <a:endParaRPr lang="ru-RU" sz="2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70"/>
            <a:ext cx="49339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072198" y="2713490"/>
            <a:ext cx="14798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МНОГОКЛЕТОЧНЫЕ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928802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ВЫСШИЕ ОРГАНИЗМЫ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500438"/>
            <a:ext cx="11336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ОРГАНИЗМЫ</a:t>
            </a:r>
            <a:endParaRPr lang="ru-RU" sz="1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357694"/>
            <a:ext cx="1640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НИЗШИЕ ОРГАНИЗМЫ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507207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ХИМИЧЕСКАЯ МОЛЕКУЛА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ЖИЗНИ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МОДЕЛИ ЭКОНОМИЧЕСКОГО ЗНАНИЯ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8" y="1103964"/>
            <a:ext cx="5257800" cy="475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572132" y="785794"/>
            <a:ext cx="342902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  <a:cs typeface="Arial" pitchFamily="34" charset="0"/>
              </a:rPr>
              <a:t>«ЗОЛОТЫЕ ПРАВИЛА»</a:t>
            </a:r>
          </a:p>
          <a:p>
            <a:pPr algn="ctr"/>
            <a:r>
              <a:rPr lang="ru-RU" sz="1400" dirty="0" smtClean="0">
                <a:latin typeface="Arial Black" pitchFamily="34" charset="0"/>
                <a:cs typeface="Arial" pitchFamily="34" charset="0"/>
              </a:rPr>
              <a:t> ФИНАНСОВОЙ СФЕРЫ</a:t>
            </a:r>
            <a:r>
              <a:rPr lang="en-US" sz="14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ИЛИ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РАБОТАЮТ ПРИРОДНЫЕ ЗАКОНЫ В ФИНАНСОВОЙ СФЕРЕ?</a:t>
            </a:r>
          </a:p>
          <a:p>
            <a:pPr algn="ctr"/>
            <a:endParaRPr lang="ru-RU" sz="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1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РАЗВИТИЕ СИСТЕМЫ ПРЕДПОЛАГАЕТ:</a:t>
            </a:r>
          </a:p>
          <a:p>
            <a:pPr algn="ctr"/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indent="-228600"/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="1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100" b="1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для эффективного возникновения денежного оборота  необходимо, чтобы у человека всегда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∞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существовал минимальный объем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личных денег;</a:t>
            </a:r>
          </a:p>
          <a:p>
            <a:pPr marL="228600" indent="-228600">
              <a:buAutoNum type="arabicPeriod"/>
            </a:pP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1100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 бюджетный капитал должен стремится к максимуму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∞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при этом   денег в бюджете быть не должно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ru-RU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∞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деньги должны «работать».</a:t>
            </a:r>
          </a:p>
          <a:p>
            <a:pPr algn="ctr"/>
            <a:endParaRPr lang="ru-RU" sz="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 smtClean="0">
                <a:latin typeface="Arial Black" pitchFamily="34" charset="0"/>
                <a:cs typeface="Arial" pitchFamily="34" charset="0"/>
              </a:rPr>
              <a:t>УСТОЙЧИВОСТЬ СИСТЕМЫ ТРЕБУЕТ: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1100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100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 деньги всегда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∞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 максимальных объеме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∞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должны постоянно «работать» в инвестиционной сфере;</a:t>
            </a:r>
          </a:p>
          <a:p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1100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 при этом человек должен кредитоваться минимальной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суммой на минимальны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срок;</a:t>
            </a:r>
            <a:r>
              <a:rPr lang="en-US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∑|L</a:t>
            </a:r>
            <a:r>
              <a:rPr lang="en-US" sz="1100" b="1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ru-RU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="1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| =</a:t>
            </a:r>
            <a:r>
              <a:rPr lang="ru-RU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∑|L</a:t>
            </a:r>
            <a:r>
              <a:rPr lang="ru-RU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⁻</a:t>
            </a:r>
            <a:r>
              <a:rPr lang="en-US" sz="1100" b="1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100" b="1" baseline="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|</a:t>
            </a:r>
            <a:r>
              <a:rPr lang="ru-RU" sz="11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сумма бюджетных денег  по абсолютной величине должна равняться сумме «личных» денег</a:t>
            </a:r>
            <a:r>
              <a:rPr lang="ru-RU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5148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623" y="928670"/>
            <a:ext cx="5575459" cy="57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ИНВЕСТИЦИОННЫЙ ПРОЦЕСС В ПРОСТРАНСТВЕННО-ВРЕМЕННОЙ СИСТЕМЕ КООРДИНАТ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324"/>
            <a:ext cx="8215370" cy="7969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ДИНАМИЧЕСКАЯ УСТОЙЧИВОСТЬ ЭВОЛЮЦИИ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ИНВЕСТИЦИОННОГО ПРОЦЕССА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857256"/>
          </a:xfrm>
        </p:spPr>
        <p:txBody>
          <a:bodyPr>
            <a:normAutofit lnSpcReduction="10000"/>
          </a:bodyPr>
          <a:lstStyle/>
          <a:p>
            <a:r>
              <a:rPr lang="ru-RU" sz="1200" b="1" dirty="0" smtClean="0"/>
              <a:t>Структура материальной субстанции реализуется </a:t>
            </a:r>
            <a:r>
              <a:rPr lang="ru-RU" sz="1200" dirty="0" smtClean="0"/>
              <a:t>в форме переходного процесса накопления разнообразия, тем самым обеспечивается устойчивость эволюции системы.</a:t>
            </a:r>
          </a:p>
          <a:p>
            <a:r>
              <a:rPr lang="ru-RU" sz="1200" b="1" dirty="0" smtClean="0"/>
              <a:t>Структура материальной субстанции реализуется </a:t>
            </a:r>
            <a:r>
              <a:rPr lang="ru-RU" sz="1200" dirty="0" smtClean="0"/>
              <a:t>в форме процесса развития, обеспечивая переход одного состояния в последующее</a:t>
            </a:r>
            <a:endParaRPr lang="ru-RU" sz="12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57232"/>
            <a:ext cx="2737485" cy="229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08817"/>
            <a:ext cx="2720340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3653" y="1920247"/>
            <a:ext cx="2806065" cy="25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0422" y="3374723"/>
            <a:ext cx="2700338" cy="234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071546"/>
            <a:ext cx="4214810" cy="50006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100" dirty="0" smtClean="0">
                <a:latin typeface="Arial Black" pitchFamily="34" charset="0"/>
              </a:rPr>
              <a:t>ЕДИНАЯ </a:t>
            </a:r>
          </a:p>
          <a:p>
            <a:pPr algn="ctr">
              <a:buNone/>
            </a:pPr>
            <a:r>
              <a:rPr lang="ru-RU" sz="1100" dirty="0" smtClean="0">
                <a:latin typeface="Arial Black" pitchFamily="34" charset="0"/>
              </a:rPr>
              <a:t>ФУНКЦИОНАЛЬНО–ПРОЦЕССНО–ПАРАМЕТРИЧЕСКАЯ МОДЕЛЬ</a:t>
            </a:r>
            <a:endParaRPr lang="ru-RU" sz="1100" dirty="0" smtClean="0"/>
          </a:p>
          <a:p>
            <a:pPr marL="0" indent="0" algn="ctr">
              <a:buNone/>
            </a:pPr>
            <a:endParaRPr lang="ru-RU" sz="1200" b="1" i="1" dirty="0" smtClean="0"/>
          </a:p>
          <a:p>
            <a:pPr marL="0" indent="0" algn="ctr">
              <a:buNone/>
            </a:pPr>
            <a:r>
              <a:rPr lang="ru-RU" sz="1200" b="1" i="1" dirty="0" smtClean="0"/>
              <a:t>Процесс эволюции строится в единой системе координат, </a:t>
            </a:r>
          </a:p>
          <a:p>
            <a:pPr marL="0" indent="0" algn="ctr">
              <a:buNone/>
            </a:pPr>
            <a:r>
              <a:rPr lang="ru-RU" sz="1200" b="1" i="1" dirty="0" smtClean="0"/>
              <a:t>тем самым </a:t>
            </a:r>
          </a:p>
          <a:p>
            <a:pPr marL="0" indent="0" algn="ctr">
              <a:buNone/>
            </a:pPr>
            <a:r>
              <a:rPr lang="ru-RU" sz="1200" b="1" i="1" dirty="0" smtClean="0">
                <a:latin typeface="Arial Black" pitchFamily="34" charset="0"/>
              </a:rPr>
              <a:t>достигается целостность </a:t>
            </a:r>
            <a:r>
              <a:rPr lang="ru-RU" sz="1200" b="1" i="1" dirty="0" smtClean="0"/>
              <a:t>исследования процесса эволюции.</a:t>
            </a:r>
          </a:p>
          <a:p>
            <a:pPr marL="0" indent="0" algn="ctr">
              <a:buNone/>
            </a:pPr>
            <a:endParaRPr lang="ru-RU" sz="1200" b="1" i="1" dirty="0" smtClean="0"/>
          </a:p>
          <a:p>
            <a:pPr marL="0" indent="268288">
              <a:buNone/>
            </a:pPr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В общем эволюционном процессе </a:t>
            </a:r>
            <a:r>
              <a:rPr lang="ru-RU" sz="1200" i="1" u="sng" dirty="0" smtClean="0"/>
              <a:t>раз</a:t>
            </a:r>
            <a:r>
              <a:rPr lang="ru-RU" sz="1200" dirty="0" smtClean="0"/>
              <a:t>личаются единый процесс развития и взаимосвязанный с ним единый процесс разнообразия, последовательность состояний и сопутствующие этому переходные процессы.</a:t>
            </a:r>
          </a:p>
          <a:p>
            <a:pPr marL="0" indent="268288">
              <a:buNone/>
            </a:pPr>
            <a:endParaRPr lang="ru-RU" sz="1200" dirty="0" smtClean="0"/>
          </a:p>
          <a:p>
            <a:pPr marL="0" indent="268288">
              <a:buNone/>
            </a:pPr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Устанавливается многомерность </a:t>
            </a:r>
            <a:r>
              <a:rPr lang="ru-RU" sz="1200" dirty="0" smtClean="0"/>
              <a:t>структуры процесса эволюции.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Создается возможность :</a:t>
            </a:r>
          </a:p>
          <a:p>
            <a:pPr marL="0" indent="0">
              <a:buNone/>
            </a:pPr>
            <a:r>
              <a:rPr lang="ru-RU" sz="1200" dirty="0" smtClean="0"/>
              <a:t>– изучения единой структуры эволюционирующей системы:</a:t>
            </a:r>
          </a:p>
          <a:p>
            <a:pPr marL="0" indent="0">
              <a:buNone/>
            </a:pPr>
            <a:r>
              <a:rPr lang="ru-RU" sz="1200" dirty="0" smtClean="0"/>
              <a:t>– системного рассмотрения развития иерархии  функциональных «обязанностей» на различных уровнях эволюции (развития) системы ;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</a:p>
          <a:p>
            <a:pPr marL="0" indent="0">
              <a:buNone/>
            </a:pPr>
            <a:r>
              <a:rPr lang="ru-RU" sz="1200" dirty="0" smtClean="0"/>
              <a:t>– вовлечение в единый процесс моделирования любых пространственно-временных и атрибутивных параметров, характеризующих инвестиционный процесс, 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 algn="ctr">
              <a:buNone/>
            </a:pPr>
            <a:r>
              <a:rPr lang="ru-RU" sz="1200" dirty="0" smtClean="0"/>
              <a:t>тем самым </a:t>
            </a:r>
            <a:r>
              <a:rPr lang="ru-RU" sz="1200" b="1" i="1" dirty="0" smtClean="0">
                <a:latin typeface="Arial Black" pitchFamily="34" charset="0"/>
              </a:rPr>
              <a:t>создаются условия для полноты описания </a:t>
            </a:r>
            <a:r>
              <a:rPr lang="ru-RU" sz="1200" b="1" i="1" dirty="0" smtClean="0"/>
              <a:t>в создаваемой модели знания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 Black" pitchFamily="34" charset="0"/>
                <a:cs typeface="Arial" pitchFamily="34" charset="0"/>
              </a:rPr>
              <a:t>ФУНКЦИОНАЛЬНО–ПРОЦЕССНАЯ</a:t>
            </a:r>
            <a:r>
              <a:rPr lang="ru-RU" sz="1800" dirty="0" smtClean="0">
                <a:latin typeface="Arial Black" pitchFamily="34" charset="0"/>
              </a:rPr>
              <a:t> МОДЕЛЬ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 ИНВЕСТИЦИОННОГО ПРОЦЕССА 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43093"/>
            <a:ext cx="483489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06" y="2642052"/>
            <a:ext cx="1653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УПРАВЛЕНИЕ ПРОЕКТОМ</a:t>
            </a:r>
            <a:endParaRPr lang="ru-RU" sz="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14109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СОЗДАНИЕ ПРОЕКТА</a:t>
            </a:r>
            <a:endParaRPr lang="ru-RU" sz="8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006602"/>
            <a:ext cx="3414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УНИВЕРСАЛЬНАЯ МОДЕЛЬ </a:t>
            </a:r>
          </a:p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ИНВЕСТИЦИОННОГО ПРОЦЕССА </a:t>
            </a:r>
          </a:p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ДЛЯ ЛЮБОГО МАСШТАБА, ЛЮБОЙ ТЕРРИТОРИИ</a:t>
            </a:r>
          </a:p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И ЛЮБОЙ ОТРАСЛИ ПРОМЫШЛЕННОСТИ </a:t>
            </a:r>
            <a:endParaRPr lang="ru-RU" sz="1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572428" cy="50004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ЭВОЛЮЦИОННО–ОРИЕНТИРОВАННАЯ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МОДЕЛЬ ИНВЕСТИЦИОННОГО ПРОЦЕССА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67129"/>
            <a:ext cx="6394133" cy="631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2733256"/>
            <a:ext cx="1285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ОРГАНИЗАЦИОННЫЙ</a:t>
            </a:r>
          </a:p>
          <a:p>
            <a:pPr algn="ctr"/>
            <a:r>
              <a:rPr lang="ru-RU" sz="800" dirty="0" smtClean="0"/>
              <a:t> МЕНЕДЖМЕНТ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213292"/>
            <a:ext cx="1000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БИРЖЕВОЙ </a:t>
            </a:r>
          </a:p>
          <a:p>
            <a:pPr algn="ctr"/>
            <a:r>
              <a:rPr lang="ru-RU" sz="800" dirty="0" smtClean="0"/>
              <a:t>МЕНЕДЖМЕНТ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2655" y="2000240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 smtClean="0"/>
              <a:t>АНАЛИТИЧЕСКИЙ</a:t>
            </a:r>
          </a:p>
          <a:p>
            <a:pPr algn="ctr"/>
            <a:r>
              <a:rPr lang="ru-RU" sz="800" dirty="0" smtClean="0"/>
              <a:t> МЕНЕДЖМЕНТ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2" y="3500438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ИНВЕСТИРОВАНИЕ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856762"/>
            <a:ext cx="1342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 smtClean="0"/>
              <a:t>АНАЛИЗ</a:t>
            </a:r>
          </a:p>
          <a:p>
            <a:pPr algn="ctr"/>
            <a:r>
              <a:rPr lang="ru-RU" sz="800" dirty="0" smtClean="0"/>
              <a:t> ИНВЕСТИЦИОННОЙ ИДЕИ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 smtClean="0"/>
              <a:t>БИЗНЕС</a:t>
            </a:r>
          </a:p>
          <a:p>
            <a:pPr algn="ctr"/>
            <a:r>
              <a:rPr lang="ru-RU" sz="800" dirty="0" smtClean="0"/>
              <a:t> ПРОЕКТИРОВАНИЕ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6207" y="4357694"/>
            <a:ext cx="782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 smtClean="0"/>
              <a:t>ПОДГОТОВКА</a:t>
            </a:r>
          </a:p>
          <a:p>
            <a:pPr algn="ctr"/>
            <a:r>
              <a:rPr lang="ru-RU" sz="800" dirty="0" smtClean="0"/>
              <a:t> ПРОЕКТА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539705"/>
            <a:ext cx="20329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УПРАВЛЕНИЕ ПРОЕКТОМ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468795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СОЗДАНИЕ ПРОЕКТА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683437"/>
            <a:ext cx="31432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</a:rPr>
              <a:t>СОХРАНЯЮТСЯ ОБЩИЕ ПРИНЦИПЫ </a:t>
            </a:r>
            <a:r>
              <a:rPr lang="ru-RU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ПОСТРОЕНИЯ</a:t>
            </a:r>
          </a:p>
          <a:p>
            <a:pPr algn="ctr"/>
            <a:r>
              <a:rPr lang="ru-RU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ЭВОЛЮЦИОННОЙ СИСТЕМАТИКИ </a:t>
            </a:r>
          </a:p>
          <a:p>
            <a:pPr algn="ctr"/>
            <a:endParaRPr lang="ru-RU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dirty="0" smtClean="0">
                <a:latin typeface="Arial Black" pitchFamily="34" charset="0"/>
              </a:rPr>
              <a:t>Происходит синтез </a:t>
            </a:r>
            <a:r>
              <a:rPr lang="ru-RU" sz="900" dirty="0" smtClean="0">
                <a:cs typeface="Arial" pitchFamily="34" charset="0"/>
              </a:rPr>
              <a:t>эволюционно-ориентированной модели исследуемой предметной области, которая отражает единый непрерывный пространственно-временной эволюционный процесс, при одновременном классификационном «разложении» ее на части</a:t>
            </a:r>
            <a:endParaRPr lang="ru-RU" sz="9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987497"/>
            <a:ext cx="3558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«Информационная емкость» данной модели</a:t>
            </a:r>
          </a:p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позволяет создать динамическую многомерную модель </a:t>
            </a:r>
          </a:p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инвестиционного процесса</a:t>
            </a:r>
          </a:p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мирового , национального и регионального уровня</a:t>
            </a:r>
            <a:endParaRPr lang="ru-RU" sz="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28" y="5286388"/>
            <a:ext cx="2428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 Black" pitchFamily="34" charset="0"/>
              </a:rPr>
              <a:t>Происходит анализ</a:t>
            </a:r>
          </a:p>
          <a:p>
            <a:pPr algn="ctr"/>
            <a:r>
              <a:rPr lang="ru-RU" sz="1000" dirty="0" smtClean="0">
                <a:latin typeface="Arial Black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Детализация  знаний возможна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до границ современного познания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в данной предметной области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Line 2"/>
          <p:cNvSpPr>
            <a:spLocks noChangeShapeType="1"/>
          </p:cNvSpPr>
          <p:nvPr/>
        </p:nvSpPr>
        <p:spPr bwMode="auto">
          <a:xfrm flipH="1">
            <a:off x="2643174" y="2143116"/>
            <a:ext cx="3000396" cy="30480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2625722" y="2214554"/>
            <a:ext cx="3017848" cy="29765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59526" cy="689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8" y="4181497"/>
            <a:ext cx="18573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u="sng" dirty="0" smtClean="0">
                <a:latin typeface="Arial Black" pitchFamily="34" charset="0"/>
              </a:rPr>
              <a:t>Устанавливается:</a:t>
            </a:r>
            <a:endParaRPr lang="ru-RU" sz="1000" dirty="0" smtClean="0">
              <a:latin typeface="Arial Black" pitchFamily="34" charset="0"/>
            </a:endParaRPr>
          </a:p>
          <a:p>
            <a:pPr algn="ctr"/>
            <a:r>
              <a:rPr lang="ru-RU" sz="1000" dirty="0" smtClean="0"/>
              <a:t>- лишь четные расслоенные структуры;</a:t>
            </a:r>
          </a:p>
          <a:p>
            <a:pPr algn="ctr"/>
            <a:r>
              <a:rPr lang="ru-RU" sz="1000" dirty="0" smtClean="0"/>
              <a:t>- последовательность «состояний и переходных процессов»;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На любом уровне расслоения фиксируется равновесное расслоение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000" dirty="0" smtClean="0">
                <a:latin typeface="Arial Black" pitchFamily="34" charset="0"/>
              </a:rPr>
              <a:t>Общая модель взаимоувязывается  с уровнями расслоения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72"/>
          </a:xfrm>
        </p:spPr>
        <p:txBody>
          <a:bodyPr>
            <a:normAutofit/>
          </a:bodyPr>
          <a:lstStyle/>
          <a:p>
            <a:pPr marL="0" lvl="0" indent="539750" algn="ctr" fontAlgn="base">
              <a:spcAft>
                <a:spcPct val="0"/>
              </a:spcAft>
            </a:pPr>
            <a:r>
              <a:rPr lang="ru-RU" sz="2000" dirty="0" smtClean="0"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УНАРНАЯ СИСТЕМА КООРДИНАТ</a:t>
            </a:r>
            <a:br>
              <a:rPr lang="ru-RU" sz="2000" dirty="0" smtClean="0"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истема координат Декарта</a:t>
            </a:r>
            <a:r>
              <a:rPr lang="ru-RU" sz="2000" dirty="0" smtClean="0"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330" y="1680909"/>
            <a:ext cx="4323810" cy="181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928670"/>
            <a:ext cx="60007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РАЗЛИЧАЕМ «ОДНО» КАЧЕСТВО КАК ТРЕХМЕРНОСТЬ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(1-3)</a:t>
            </a: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+ 1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2000240"/>
            <a:ext cx="164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Одно трехмерное </a:t>
            </a:r>
            <a:r>
              <a:rPr lang="ru-RU" sz="1400" dirty="0" smtClean="0">
                <a:latin typeface="Arial Black" pitchFamily="34" charset="0"/>
                <a:cs typeface="Arial" pitchFamily="34" charset="0"/>
              </a:rPr>
              <a:t>Ах,у,</a:t>
            </a:r>
            <a:r>
              <a:rPr lang="en-US" sz="1400" dirty="0" smtClean="0">
                <a:latin typeface="Arial Black" pitchFamily="34" charset="0"/>
                <a:cs typeface="Arial" pitchFamily="34" charset="0"/>
              </a:rPr>
              <a:t>z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качество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27266"/>
            <a:ext cx="2032635" cy="180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981594"/>
            <a:ext cx="1533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357950" y="428286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УНАРНОЕ МНОЖЕСТВО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образовано одним типом числовых элементов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4522311"/>
            <a:ext cx="25003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Аксиома координатного  порядка</a:t>
            </a: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┴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┴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Три независимых. «Четвертого не дано»!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3997115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УНАРНАЯ СИСТЕМА КООРДИНАТ</a:t>
            </a:r>
          </a:p>
          <a:p>
            <a:pPr lvl="0"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1200" b="1" baseline="-25000" dirty="0" smtClean="0">
                <a:latin typeface="Arial" pitchFamily="34" charset="0"/>
                <a:cs typeface="Arial" pitchFamily="34" charset="0"/>
              </a:rPr>
              <a:t>Х,У,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500438"/>
            <a:ext cx="6000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СТРОИМ </a:t>
            </a:r>
            <a:r>
              <a:rPr lang="ru-RU" sz="1200" b="1" i="1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«ТРЕХМЕРНОСТЬ»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РАЗЛИЧАЯ СВОЙСТВА </a:t>
            </a:r>
            <a:r>
              <a:rPr lang="ru-RU" sz="1200" b="1" i="1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ОДНОГО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КАЧЕСТВА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ОСНОВЫ ПОСТРОЕНИЯ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СИСТЕМНОГО </a:t>
            </a:r>
            <a:r>
              <a:rPr lang="en-US" sz="2000" dirty="0" smtClean="0">
                <a:latin typeface="Arial Black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</a:rPr>
              <a:t>-БУХУЧЕТА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(Управленческого учета)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372850" cy="51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143800" cy="88976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СМЫСЛЫ БУХУЧЕТА В ПРОСТРАНСТВЕННО-ВРЕМЕННОЙ СИСТЕМЕ КООРДИНАТ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300" i="1" dirty="0" smtClean="0">
                <a:effectLst/>
                <a:latin typeface="Arial" pitchFamily="34" charset="0"/>
                <a:cs typeface="Arial" pitchFamily="34" charset="0"/>
              </a:rPr>
              <a:t>БИНАРНОСТЬ ТРОЙСТВЕННЫХ ОТНОШЕНИЙ В БУХУЧЕТЕ</a:t>
            </a:r>
            <a:endParaRPr lang="ru-RU" sz="1300" i="1" dirty="0">
              <a:effectLst/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144" y="1571612"/>
            <a:ext cx="2940368" cy="22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801" y="1571612"/>
            <a:ext cx="2153603" cy="21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714744" y="1142984"/>
            <a:ext cx="209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СООТНОШЕНИЯ «АКТИВЫ – ПАССИВЫ»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152133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САЛЬДОВЫЕ СООТНОШЕНИЯ 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1071546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БАЛАНСОВЫЕ СООТНОШЕНИЯ 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23109"/>
            <a:ext cx="2500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ОБЩИЕ СМЫСЛЫ БУХУЧЕТА 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20735"/>
            <a:ext cx="2790825" cy="247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717" y="3857268"/>
            <a:ext cx="2839085" cy="271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462484"/>
            <a:ext cx="26574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6429388" y="4000504"/>
            <a:ext cx="2000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СООТНОШЕНИЯ «ДЕБИТ – КРЕДИТ»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3580629"/>
            <a:ext cx="2490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ОБЩИЕ ПОНЯТИЯ БУХУЧЕТА 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452959"/>
            <a:ext cx="2628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8897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ОТНОШЕНИЯ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ОДНОВРЕМЕННОСТИ-РАЗНОВРЕМЕННОСТИ БАЛАНСА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71488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«ПОПЕРЕЧНАЯ ВОЛНОВАЯ» СТРУКТУРА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БАЛАНСА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214422"/>
            <a:ext cx="18573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«балансовой» одновременности</a:t>
            </a:r>
          </a:p>
          <a:p>
            <a:pPr algn="ctr"/>
            <a:endParaRPr lang="ru-RU" sz="14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↔ 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накопление трат</a:t>
            </a:r>
          </a:p>
          <a:p>
            <a:pPr algn="ctr"/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↔ 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траты доходов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↔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расход (вложение) доходов</a:t>
            </a:r>
            <a:endParaRPr lang="ru-RU" sz="16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6010" y="3967183"/>
            <a:ext cx="2080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«балансовой» разновременности</a:t>
            </a:r>
          </a:p>
          <a:p>
            <a:pPr algn="ctr"/>
            <a:endParaRPr lang="ru-RU" sz="1400" b="1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↔ 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оборот (вложение - расход) дохода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↔ 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накопление и расходование (вложение)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–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 накопление трат </a:t>
            </a:r>
            <a:endParaRPr lang="ru-RU" sz="14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25050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53" y="2071678"/>
            <a:ext cx="25050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643570" y="1214422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Обобщенная структура «балансовой» одновременной разновременности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24860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500694" y="5643578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Устойчивость экономических процессов  это синергетическое взаимодействие балансов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12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ТЕОРЕТИЧЕСКИЕ ОСНОВАНИЯ ЭВОЛЮЦИИЯ «КАПИТАЛА»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781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57818" y="1285860"/>
            <a:ext cx="3429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1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первоначальная стоимость, вложенного ранее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en-US" sz="1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имущества (капитала)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возрастающая стоимость капитала в будущем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норма износа имущества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1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 норма отчислений на амортизацию имущества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норма доходности по дебиторскому накоплению амортизационных отчислений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1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норма расхода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 кредиторской задолженности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en-US" sz="14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1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норма расходности по кредиторским тратам на износ и имущества</a:t>
            </a:r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ОСНОВЫ ФИЗИЧЕСКОГО ЗНАНИЯ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-СИСТЕМЫ КООРДИНАТ КАК «ПРОТЯЖЕННОСТЬ»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7823"/>
            <a:ext cx="5507355" cy="41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8" y="928670"/>
            <a:ext cx="342899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ПРОТЯЖЕННОСТЬ ПРОСТРАНСТВА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«линейная» протяженность пространства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«угловая» протяженность пространства</a:t>
            </a:r>
          </a:p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ПРОТЯЖЕННОСТЬ ВРЕМЕНИ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–«линейная» протяженность времени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«угловая» протяженность времени</a:t>
            </a:r>
          </a:p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ПРОТЯЖЕННОСТЬ ПРОСТРАНСТВА-ВРЕМЕНИ</a:t>
            </a:r>
            <a:endParaRPr kumimoji="0" lang="ru-RU" sz="140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–«линейная» протяженность пространства-времени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«угловая» протяженность пространства-времени</a:t>
            </a:r>
          </a:p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«угловая» протяженность пространства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«угловая» протяженность  времени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L</a:t>
            </a:r>
            <a:r>
              <a:rPr lang="ru-RU" sz="2000" b="1" baseline="30000" dirty="0" smtClean="0">
                <a:latin typeface="Arial Black" pitchFamily="34" charset="0"/>
                <a:cs typeface="Arial" pitchFamily="34" charset="0"/>
              </a:rPr>
              <a:t>0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T</a:t>
            </a:r>
            <a:r>
              <a:rPr lang="ru-RU" sz="2000" b="1" baseline="30000" dirty="0" smtClean="0">
                <a:latin typeface="Arial Black" pitchFamily="34" charset="0"/>
                <a:cs typeface="Arial" pitchFamily="34" charset="0"/>
              </a:rPr>
              <a:t>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телесный угол, измеряемые в радианах</a:t>
            </a:r>
          </a:p>
          <a:p>
            <a:pPr algn="ct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691862"/>
            <a:ext cx="4143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ПРОСТРАНСТВЕННО-ВРЕМЕННАЯ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«ПРОТЯЖЕННОСТЬ»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-СИСТЕМЫ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КООРДИНАТ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61510"/>
            <a:ext cx="4929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Декарт полагал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ГЛАВНЫМ СВОЙСТВОМ МАТЕРИАЛЬНЫХ ВЕЩЕЙ ОКАЗЫВАЕТСЯ ПРОТЯЖЕНИЕ 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>СТРУКТУРА</a:t>
            </a:r>
            <a:r>
              <a:rPr lang="ru-RU" sz="1800" b="1" dirty="0" smtClean="0">
                <a:latin typeface="Arial Black" pitchFamily="34" charset="0"/>
              </a:rPr>
              <a:t> ГЕОМЕТРОФИЗИЧЕСКОЙ</a:t>
            </a:r>
            <a:r>
              <a:rPr lang="ru-RU" sz="1800" dirty="0" smtClean="0">
                <a:latin typeface="Arial Black" pitchFamily="34" charset="0"/>
              </a:rPr>
              <a:t> УПОРЯДОЧЕННОСТИ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 ПРОСТРАНСТВА-ВРЕМЕНИ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ВОЗНИКАЕТ  ЕДИНСТВО  «ГЕОМЕТРИИ» И «ФИЗИКИ»  И УСТРАНЯЕТСЯ ПРОТИВОРЕЧИВОСТЬ</a:t>
            </a:r>
            <a:endParaRPr lang="ru-RU" sz="1300" b="1" dirty="0"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4887007" cy="37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474159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ЕДИНАЯ ГЕОМЕТРОФИЗИКА, ЛИШЕНА ПРОТИВОРЕЧИВОСТИ МЕЖДУ </a:t>
            </a:r>
          </a:p>
          <a:p>
            <a:pPr lvl="0"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«ФИЗИКОЙ» И «ГЕОМЕТРИЕЙ»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ГЕОМЕТРОФИЗИЧЕСКОЕ ЕДИНСТВО ПОРОЖДАЕТСЯ  НЕЗАВИСИМОЙ ДВОЙСТВЕННОСТЬЮ И ОБРАТИМОЙ БИНАРНОСТЬЮ </a:t>
            </a:r>
          </a:p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ПРОСТРАНСТВЕННО-ВРЕМЕННЫХ ПРОЦЕССОВ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27384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472" y="142873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ВАЖНО РАЗЛИЧАТЬ ГЕОМЕТРОФИЗИКУ ПРОСТРАНСТВА И ГЕОМЕТРОФИЗИКУ ВРЕМЕНИ</a:t>
            </a:r>
            <a:endParaRPr lang="ru-RU" sz="1200" dirty="0" smtClean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241077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ФУНДАМЕНТАЛЬНОЕ ОТНОШЕНИЕ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НЕЗАВИСИМОСТИ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СПОСОБНО СОЗДАТЬ ЕДИНУЮ ГЕОМЕТРОФИЗИКУ ПРОСТРАНСТВА-ВРЕМЕНИ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Arial Black" pitchFamily="34" charset="0"/>
                <a:cs typeface="Arial" pitchFamily="34" charset="0"/>
              </a:rPr>
              <a:t>СТРУКТУРА ЧАСТНЫХ ТЕОРИИ, </a:t>
            </a:r>
            <a:br>
              <a:rPr lang="ru-RU" sz="22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200" b="1" dirty="0" smtClean="0">
                <a:latin typeface="Arial Black" pitchFamily="34" charset="0"/>
                <a:cs typeface="Arial" pitchFamily="34" charset="0"/>
              </a:rPr>
              <a:t> ПОЛНОЦЕННОЙ ЕДИНОЙ ФИЗИЧЕСКОЙ ТЕОРИИ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ОБОБЩЕННОЙ ТЕОРИИ «ПРОСТРАНСТВА-ВРЕМЕНИ» И «МАТЕРИИ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H="1" flipV="1">
            <a:off x="4214807" y="1785926"/>
            <a:ext cx="45719" cy="400052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1714480" y="2143116"/>
            <a:ext cx="5214974" cy="3429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1643042" y="2214554"/>
            <a:ext cx="5286412" cy="3429024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285852" y="3929066"/>
            <a:ext cx="6137303" cy="15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" name="Прямоугольник 6"/>
          <p:cNvSpPr/>
          <p:nvPr/>
        </p:nvSpPr>
        <p:spPr>
          <a:xfrm>
            <a:off x="3214678" y="1142984"/>
            <a:ext cx="200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</a:t>
            </a:r>
            <a:r>
              <a:rPr lang="en-US" sz="2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i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«ПРОТЯЖЕННОСТЬ</a:t>
            </a:r>
            <a:r>
              <a:rPr lang="ru-RU" sz="12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»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1538575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 Black" pitchFamily="34" charset="0"/>
                <a:cs typeface="Arial" pitchFamily="34" charset="0"/>
              </a:rPr>
              <a:t>НЕЛОКАЛЬНОСТЬ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393" y="1928802"/>
            <a:ext cx="918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en-US" sz="2400" b="1" u="sng" baseline="30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sz="2400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en-US" sz="2400" b="1" u="sng" baseline="30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S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527695"/>
            <a:ext cx="24288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НЕЛОКАЛЬНОСТЬ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протяженности</a:t>
            </a:r>
            <a:endParaRPr lang="ru-R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9" y="3571876"/>
            <a:ext cx="1285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Единая теория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06" y="371136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«ДЛИТЕЛЬНОСТЬ»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286388"/>
            <a:ext cx="1021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ru-RU" sz="2400" b="1" u="sng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en-US" sz="2400" b="1" u="sng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sz="24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en-US" sz="2400" b="1" u="sng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77431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 Black" pitchFamily="34" charset="0"/>
                <a:cs typeface="Arial" pitchFamily="34" charset="0"/>
              </a:rPr>
              <a:t>БЛИЗКОДЕЙСТВИЕ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4500570"/>
            <a:ext cx="19288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ЛОКАЛЬНОСТЬ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кривизны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5786454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</a:t>
            </a:r>
            <a:r>
              <a:rPr lang="ru-RU" sz="2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</a:t>
            </a:r>
            <a:r>
              <a:rPr lang="en-US" sz="24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</a:t>
            </a:r>
            <a:endParaRPr lang="ru-RU" sz="2400" b="1" baseline="30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i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КРИВИЗНА»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17474" y="5324789"/>
            <a:ext cx="1226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ru-RU" sz="2400" b="1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</a:t>
            </a:r>
            <a:r>
              <a:rPr lang="en-US" sz="2400" b="1" u="sng" baseline="30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sz="2400" b="1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ru-RU" sz="2400" b="1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</a:t>
            </a:r>
            <a:r>
              <a:rPr lang="en-US" sz="2400" b="1" u="sng" baseline="30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ru-RU" sz="2400" u="sng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2400" u="sng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5786454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  <a:cs typeface="Arial" pitchFamily="34" charset="0"/>
              </a:rPr>
              <a:t>НЕЛОКАЛЬНОСТЬ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3643314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ru-RU" sz="24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en-US" sz="2400" b="1" baseline="300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</a:t>
            </a:r>
            <a:endParaRPr lang="ru-RU" sz="2400" b="1" baseline="30000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«КРУЧЕНИЕ» </a:t>
            </a:r>
            <a:endParaRPr lang="ru-RU" sz="1200" b="1" u="sng" baseline="30000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29454" y="1857364"/>
            <a:ext cx="1021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</a:t>
            </a:r>
            <a:r>
              <a:rPr lang="en-US" sz="2400" b="1" u="sng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en-US" sz="24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ru-RU" sz="2400" b="1" u="sng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–</a:t>
            </a:r>
            <a:r>
              <a:rPr lang="en-US" sz="2400" b="1" u="sng" baseline="30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</a:t>
            </a:r>
            <a:endParaRPr lang="ru-RU" sz="24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1559470"/>
            <a:ext cx="2857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 Black" pitchFamily="34" charset="0"/>
                <a:cs typeface="Arial" pitchFamily="34" charset="0"/>
              </a:rPr>
              <a:t>ДАЛЬНОДЕЙСТВИЕ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1672126" y="3600959"/>
            <a:ext cx="2071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ЕЛОКАЛЬНОСТЬ</a:t>
            </a:r>
            <a:r>
              <a:rPr lang="ru-RU" sz="1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ДЛИТЕЛЬНОСТИ</a:t>
            </a:r>
            <a:endParaRPr lang="ru-RU" sz="16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4903429" y="3604281"/>
            <a:ext cx="177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ЛОКАЛЬНОСТЬ</a:t>
            </a: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КРУЧЕНИЯ</a:t>
            </a:r>
            <a:endParaRPr lang="ru-RU" sz="16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728" y="2282603"/>
            <a:ext cx="1270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Теория нелокального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расширения 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1967203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Теория  нелокальной протяженности</a:t>
            </a:r>
            <a:endParaRPr lang="ru-RU" sz="1200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228599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Нелокальная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теория кручения протяженности</a:t>
            </a:r>
            <a:endParaRPr lang="ru-RU" sz="12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42976" y="3467401"/>
            <a:ext cx="139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Теории  длительности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86512" y="3467401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Теории 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кручения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00710" y="4904914"/>
            <a:ext cx="157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Вихревая теория  локального сжатия  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57554" y="5143512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Теория </a:t>
            </a:r>
          </a:p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локальной кривизны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4857760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Теория локального замедления</a:t>
            </a: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 flipH="1" flipV="1">
            <a:off x="1643042" y="2214554"/>
            <a:ext cx="5286412" cy="34290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СТРУКТУРА ЧАСТНЫХ ТЕОРИИ, </a:t>
            </a:r>
            <a:br>
              <a:rPr lang="ru-RU" sz="20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 ПОЛНОЦЕННОЙ ЕДИНОЙ ФИЗИЧЕСКОЙ ТЕОРИИ </a:t>
            </a:r>
            <a:r>
              <a:rPr lang="ru-RU" sz="18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ОБОБЩЕННОЙ ТЕОРИИ «ПРОСТРАНСТВА-ВРЕМЕНИ» И «МАТЕРИИ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500174"/>
            <a:ext cx="6477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22396" y="1571612"/>
            <a:ext cx="1778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ТЕОРИИ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ЛОКАЛЬНОСТИ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64305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ТЕОРИИ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ЛОКАЛЬНОСТИ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2"/>
            <a:ext cx="6070759" cy="506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ЭВОЛЮЦИЯ  ПАРАДИГМ  «ИСКОМОЙ» ФИЗИЧЕСКОЙ ТЕОРИИ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(Вариант)</a:t>
            </a:r>
            <a:endParaRPr lang="ru-RU" sz="2000" b="0" i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latin typeface="Arial Black" pitchFamily="34" charset="0"/>
              </a:rPr>
              <a:t>СИСТЕМАТИЗАЦИЯ ФИЗИЧЕСКИХ ВЕЛИЧИН ГЕОМЕТРОДИНАМИКИ</a:t>
            </a:r>
            <a:r>
              <a:rPr lang="ru-RU" sz="1000" dirty="0" smtClean="0">
                <a:latin typeface="Arial Black" pitchFamily="34" charset="0"/>
              </a:rPr>
              <a:t/>
            </a:r>
            <a:br>
              <a:rPr lang="ru-RU" sz="1000" dirty="0" smtClean="0">
                <a:latin typeface="Arial Black" pitchFamily="34" charset="0"/>
              </a:rPr>
            </a:br>
            <a:r>
              <a:rPr lang="ru-RU" sz="1100" dirty="0" smtClean="0">
                <a:latin typeface="+mn-lt"/>
              </a:rPr>
              <a:t>Отношения между ф</a:t>
            </a:r>
            <a:r>
              <a:rPr lang="ru-RU" sz="1100" dirty="0" smtClean="0"/>
              <a:t>изическими величинами </a:t>
            </a:r>
            <a:r>
              <a:rPr lang="ru-RU" sz="1100" dirty="0"/>
              <a:t>геометродинамики предопределяют общие тенденции эволюции физического </a:t>
            </a:r>
            <a:r>
              <a:rPr lang="ru-RU" sz="1100" dirty="0" smtClean="0"/>
              <a:t>мира.</a:t>
            </a:r>
            <a:br>
              <a:rPr lang="ru-RU" sz="1100" dirty="0" smtClean="0"/>
            </a:br>
            <a:r>
              <a:rPr lang="ru-RU" sz="1100" dirty="0" smtClean="0"/>
              <a:t>Они сопровождаются </a:t>
            </a:r>
            <a:r>
              <a:rPr lang="ru-RU" sz="1100" dirty="0"/>
              <a:t>индивидуальными </a:t>
            </a:r>
            <a:r>
              <a:rPr lang="ru-RU" sz="1100" dirty="0" smtClean="0"/>
              <a:t>особенностями конкретных  физических </a:t>
            </a:r>
            <a:r>
              <a:rPr lang="ru-RU" sz="1100" dirty="0"/>
              <a:t>полей, </a:t>
            </a:r>
            <a:r>
              <a:rPr lang="ru-RU" sz="1100" dirty="0" smtClean="0"/>
              <a:t>которые отображаются </a:t>
            </a:r>
            <a:r>
              <a:rPr lang="ru-RU" sz="1100" dirty="0"/>
              <a:t>другими разделами физики</a:t>
            </a:r>
            <a:r>
              <a:rPr lang="ru-RU" sz="1100" dirty="0" smtClean="0"/>
              <a:t>.</a:t>
            </a:r>
            <a:r>
              <a:rPr lang="ru-RU" sz="1100" dirty="0"/>
              <a:t>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 единой науке достигается общее </a:t>
            </a:r>
            <a:r>
              <a:rPr lang="ru-RU" sz="1100" dirty="0"/>
              <a:t>понимание сложнейшей «нелинейной» эволюции реальных природных процессов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r>
              <a:rPr lang="ru-RU" sz="1100" dirty="0" smtClean="0"/>
              <a:t> </a:t>
            </a:r>
            <a:r>
              <a:rPr lang="ru-RU" sz="1100" dirty="0"/>
              <a:t>Сводятся воедино геометрическая, динамическая, </a:t>
            </a:r>
            <a:r>
              <a:rPr lang="ru-RU" sz="1100" dirty="0" smtClean="0"/>
              <a:t>физическая и другие компоненты эволюции, которая </a:t>
            </a:r>
            <a:r>
              <a:rPr lang="ru-RU" sz="1100" dirty="0"/>
              <a:t>может быть описана числом.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752381" cy="55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6429396"/>
            <a:ext cx="6361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</a:rPr>
              <a:t>Модель четырехмерной бинарной эволюции физических величин геометродинамики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370"/>
            <a:ext cx="8229600" cy="967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УНАРНОЕ ОБОБЩЕНИЕ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КООРДИНАТНОЙ СИСТЕМЫ ДЕКАРТА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РАЗЛИЧАЕТ КАЧЕСТВА «ОДНОГО» ТРЕХМЕРНОГО МНОЖЕСТВА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2153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Унарное множество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1 + 1</a:t>
            </a: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+1;            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+1;           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+1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«ВЕКТОРНАЯ»                                    «ПЛОСКОСТНАЯ»                                  «ОБЪЕМНАЯ»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РАЗЛИЧИМОСТЬ                                    РАЗЛИЧИМОСТЬ                                РАЗЛИЧИМОСТЬ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345" y="4971328"/>
            <a:ext cx="1639349" cy="138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99" y="4929198"/>
            <a:ext cx="13430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500306"/>
            <a:ext cx="1533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929198"/>
            <a:ext cx="1270635" cy="149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43174" y="1853975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ОДНА</a:t>
            </a:r>
            <a:r>
              <a:rPr lang="ru-RU" sz="12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координатная система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857364"/>
            <a:ext cx="10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ОДНО 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множество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714620"/>
            <a:ext cx="2214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Унарное множество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образовано одним типом числовых элементов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64318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СТРОИМ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либо</a:t>
            </a:r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smtClean="0">
                <a:latin typeface="Arial Black" pitchFamily="34" charset="0"/>
                <a:cs typeface="Arial" pitchFamily="34" charset="0"/>
              </a:rPr>
              <a:t>ПРОСТРАНСТВО»,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либо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 Black" pitchFamily="34" charset="0"/>
                <a:cs typeface="Arial" pitchFamily="34" charset="0"/>
              </a:rPr>
              <a:t>«ВРЕМЯ</a:t>
            </a:r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»</a:t>
            </a:r>
            <a:endParaRPr lang="ru-RU" sz="1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6478809"/>
            <a:ext cx="642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РАЗЛИЧАЕТ НЕЗАВИСИМЫЕ КАЧЕСТВА ПРОСТРАНСТВА И ВРЕМЕНИ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Arial Black" pitchFamily="34" charset="0"/>
              </a:rPr>
              <a:t>Единое основание для введения </a:t>
            </a:r>
            <a:br>
              <a:rPr lang="ru-RU" sz="1600" b="1" dirty="0">
                <a:latin typeface="Arial Black" pitchFamily="34" charset="0"/>
              </a:rPr>
            </a:br>
            <a:r>
              <a:rPr lang="ru-RU" sz="1600" b="1" dirty="0">
                <a:latin typeface="Arial Black" pitchFamily="34" charset="0"/>
              </a:rPr>
              <a:t>пространственно-временных единиц измерения </a:t>
            </a:r>
            <a:r>
              <a:rPr lang="en-US" sz="1600" b="1" dirty="0">
                <a:latin typeface="Arial Black" pitchFamily="34" charset="0"/>
              </a:rPr>
              <a:t>LT</a:t>
            </a:r>
            <a:r>
              <a:rPr lang="ru-RU" sz="1600" b="1" dirty="0" smtClean="0">
                <a:latin typeface="Arial Black" pitchFamily="34" charset="0"/>
              </a:rPr>
              <a:t>-величин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38514"/>
            <a:ext cx="4185238" cy="26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764615"/>
            <a:ext cx="21431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</a:rPr>
              <a:t>Бинарная эволюция двумерных физических величин  «классической» </a:t>
            </a:r>
            <a:r>
              <a:rPr lang="ru-RU" sz="1000" b="1" dirty="0" smtClean="0">
                <a:solidFill>
                  <a:srgbClr val="000000"/>
                </a:solidFill>
              </a:rPr>
              <a:t>механики</a:t>
            </a:r>
            <a:r>
              <a:rPr lang="ru-RU" sz="1000" i="1" dirty="0" smtClean="0">
                <a:solidFill>
                  <a:srgbClr val="000000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В </a:t>
            </a:r>
            <a:r>
              <a:rPr lang="ru-RU" sz="1000" dirty="0"/>
              <a:t>целом, данная модель не противоречит общей динамической картине, представленной в  геометродинамической модели, и </a:t>
            </a:r>
            <a:r>
              <a:rPr lang="ru-RU" sz="1000" b="1" dirty="0"/>
              <a:t>позволяет  дополнить ее единым пониманием динамики механического движения</a:t>
            </a:r>
            <a:r>
              <a:rPr lang="ru-RU" sz="1000" dirty="0"/>
              <a:t>, которая является следствием первичной геометродинамики</a:t>
            </a:r>
            <a:r>
              <a:rPr lang="ru-RU" sz="1000" dirty="0" smtClean="0"/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63635"/>
            <a:ext cx="4249220" cy="26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4023374"/>
            <a:ext cx="2357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u="sng" dirty="0"/>
              <a:t>Бинарная эволюция двумерных физических величин волновой </a:t>
            </a:r>
            <a:r>
              <a:rPr lang="ru-RU" sz="1000" b="1" u="sng" dirty="0"/>
              <a:t>(геометро</a:t>
            </a:r>
            <a:r>
              <a:rPr lang="ru-RU" sz="1000" b="1" i="1" u="sng" dirty="0"/>
              <a:t>) </a:t>
            </a:r>
            <a:r>
              <a:rPr lang="ru-RU" sz="1000" b="1" i="1" u="sng" dirty="0" smtClean="0"/>
              <a:t>механики.</a:t>
            </a:r>
          </a:p>
          <a:p>
            <a:pPr algn="ctr"/>
            <a:r>
              <a:rPr lang="ru-RU" sz="1000" dirty="0" smtClean="0"/>
              <a:t>Данная </a:t>
            </a:r>
            <a:r>
              <a:rPr lang="ru-RU" sz="1000" dirty="0"/>
              <a:t>модель,  также как и предыдущая, </a:t>
            </a:r>
            <a:r>
              <a:rPr lang="ru-RU" sz="1000" b="1" dirty="0"/>
              <a:t>дополняет общую картину динамической эволюции собственным пониманием волновой динамической составляющей </a:t>
            </a:r>
            <a:r>
              <a:rPr lang="ru-RU" sz="1000" dirty="0"/>
              <a:t>единой эволюции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07220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/>
              <a:t>Структура </a:t>
            </a:r>
            <a:r>
              <a:rPr lang="en-US" sz="1000" i="1" dirty="0"/>
              <a:t>LT</a:t>
            </a:r>
            <a:r>
              <a:rPr lang="ru-RU" sz="1000" i="1" dirty="0"/>
              <a:t>-величины является геометро-динамическим инвариантном, но в ее пределах существует числовое поле, которое непрерывно «заполнено» постоянным изменением физических свойств, которые мы измеряем. То есть наличие «разных физических величин, имеющих, однако, одинаковую </a:t>
            </a:r>
            <a:r>
              <a:rPr lang="en-US" sz="1000" i="1" dirty="0"/>
              <a:t>LT</a:t>
            </a:r>
            <a:r>
              <a:rPr lang="ru-RU" sz="1000" i="1" dirty="0"/>
              <a:t>-размерность» является не «подводным камнем», а необходимым условием для максимально полного отображения многомерной, непрерывно изменяющейся, динамической физической реальности нашего мира.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3798" y="1214422"/>
            <a:ext cx="1268730" cy="144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5954" y="3106868"/>
            <a:ext cx="1519450" cy="13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929454" y="742874"/>
            <a:ext cx="2000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/>
              <a:t>Таблица Бартини </a:t>
            </a:r>
            <a:r>
              <a:rPr lang="ru-RU" sz="1000" b="1" i="1" dirty="0" smtClean="0"/>
              <a:t>как единая  </a:t>
            </a:r>
            <a:r>
              <a:rPr lang="ru-RU" sz="1000" b="1" i="1" dirty="0"/>
              <a:t>система единиц измерений</a:t>
            </a:r>
            <a:r>
              <a:rPr lang="ru-RU" sz="1000" b="1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4578502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i="1" dirty="0" smtClean="0">
                <a:latin typeface="Arial Black" pitchFamily="34" charset="0"/>
              </a:rPr>
              <a:t>LT-</a:t>
            </a:r>
            <a:r>
              <a:rPr lang="ru-RU" sz="800" b="1" i="1" dirty="0" smtClean="0">
                <a:latin typeface="Arial Black" pitchFamily="34" charset="0"/>
              </a:rPr>
              <a:t>система обобщает различные способы измерения на едином  геометродинамическом основании</a:t>
            </a:r>
            <a:endParaRPr lang="ru-RU" sz="800" b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18" y="5375332"/>
            <a:ext cx="2500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Расширяя многообразие способов измерения, мы приближаемся к единому понимаю основ эволюции нашего Мира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57166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Общее понимание единого физического процесса, основывается на дополнительности частного знания о всем разнообразии конкретных эволюционных процессов </a:t>
            </a:r>
            <a:endParaRPr lang="ru-RU" sz="1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5724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 Black" pitchFamily="34" charset="0"/>
                <a:cs typeface="Arial" pitchFamily="34" charset="0"/>
              </a:rPr>
              <a:t>ПОРЯДОК «РАЗМЫШЛЕНИЙ» О СМЫСЛАХ  </a:t>
            </a:r>
            <a:br>
              <a:rPr lang="ru-RU" sz="18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1800" b="1" dirty="0" smtClean="0">
                <a:latin typeface="Arial Black" pitchFamily="34" charset="0"/>
                <a:cs typeface="Arial" pitchFamily="34" charset="0"/>
              </a:rPr>
              <a:t>основы методологии </a:t>
            </a:r>
            <a:r>
              <a:rPr lang="ru-RU" sz="1800" i="1" dirty="0" smtClean="0">
                <a:effectLst/>
                <a:latin typeface="Arial" pitchFamily="34" charset="0"/>
                <a:cs typeface="Arial" pitchFamily="34" charset="0"/>
              </a:rPr>
              <a:t>(идеологии) </a:t>
            </a:r>
            <a:r>
              <a:rPr lang="ru-RU" sz="1800" b="1" dirty="0" smtClean="0">
                <a:latin typeface="Arial Black" pitchFamily="34" charset="0"/>
                <a:cs typeface="Arial" pitchFamily="34" charset="0"/>
              </a:rPr>
              <a:t>познания в </a:t>
            </a:r>
            <a:r>
              <a:rPr lang="en-US" sz="1800" b="1" dirty="0" smtClean="0">
                <a:latin typeface="Arial Black" pitchFamily="34" charset="0"/>
                <a:cs typeface="Arial" pitchFamily="34" charset="0"/>
              </a:rPr>
              <a:t>LT</a:t>
            </a:r>
            <a:r>
              <a:rPr lang="ru-RU" sz="1800" b="1" dirty="0" smtClean="0">
                <a:latin typeface="Arial Black" pitchFamily="34" charset="0"/>
                <a:cs typeface="Arial" pitchFamily="34" charset="0"/>
              </a:rPr>
              <a:t>-подходе</a:t>
            </a:r>
            <a:endParaRPr lang="ru-RU" sz="1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82" y="1285860"/>
            <a:ext cx="5276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5008" y="1474193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 Black" pitchFamily="34" charset="0"/>
                <a:cs typeface="Arial" pitchFamily="34" charset="0"/>
              </a:rPr>
              <a:t>Методологии в </a:t>
            </a:r>
            <a:r>
              <a:rPr lang="en-US" sz="1400" b="1" i="1" dirty="0" smtClean="0">
                <a:latin typeface="Arial Black" pitchFamily="34" charset="0"/>
                <a:cs typeface="Arial" pitchFamily="34" charset="0"/>
              </a:rPr>
              <a:t>LT</a:t>
            </a:r>
            <a:r>
              <a:rPr lang="ru-RU" sz="1400" b="1" i="1" dirty="0" smtClean="0">
                <a:latin typeface="Arial Black" pitchFamily="34" charset="0"/>
                <a:cs typeface="Arial" pitchFamily="34" charset="0"/>
              </a:rPr>
              <a:t>-подходе </a:t>
            </a:r>
            <a:r>
              <a:rPr lang="ru-RU" sz="1400" b="1" dirty="0" smtClean="0">
                <a:cs typeface="Arial" pitchFamily="34" charset="0"/>
              </a:rPr>
              <a:t>устанавливает порядок познания мира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Методология познания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это учение об организации познавательной деятельности человека и общества, в результате которой получается истинное, объективно-целостное знание о мире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latin typeface="Arial Black" pitchFamily="34" charset="0"/>
              </a:rPr>
              <a:t>В основе методологии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организации социальной системы лежит </a:t>
            </a:r>
          </a:p>
          <a:p>
            <a:pPr algn="ctr"/>
            <a:r>
              <a:rPr lang="ru-RU" sz="1400" b="1" i="1" dirty="0" smtClean="0">
                <a:latin typeface="Arial Black" pitchFamily="34" charset="0"/>
                <a:cs typeface="Arial" pitchFamily="34" charset="0"/>
              </a:rPr>
              <a:t>общественный процесс познания </a:t>
            </a:r>
          </a:p>
          <a:p>
            <a:pPr algn="ctr"/>
            <a:endParaRPr lang="ru-RU" sz="14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МЕТОДОЛОГИИ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-ПОДХОДЕ ЕСТЬ МЕТОДОЛОГИЯ МЫСЛЕДЕЯТЕЛЬНОСТИ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5929330"/>
            <a:ext cx="5286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Методология познания как основа общественной идеологии будущего общества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ДУХОВНО – НРАВСТВЕННАЯ УПОРЯДОЧЕННОСТЬ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en-US" sz="1600" dirty="0" smtClean="0">
                <a:latin typeface="Arial Black" pitchFamily="34" charset="0"/>
              </a:rPr>
              <a:t>LT</a:t>
            </a:r>
            <a:r>
              <a:rPr lang="ru-RU" sz="1600" dirty="0" smtClean="0">
                <a:latin typeface="Arial Black" pitchFamily="34" charset="0"/>
              </a:rPr>
              <a:t>-СИСТЕМЫ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87049"/>
            <a:ext cx="35004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Пространственно-временные процессы</a:t>
            </a:r>
          </a:p>
          <a:p>
            <a:pPr algn="ctr"/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Пространственный процесс </a:t>
            </a:r>
            <a:endParaRPr lang="ru-RU" sz="800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0 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ДУХОВНОСТЬ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системы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 критерии духовности, определяемые в реальной жизни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Временной процесс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ЦЕННОСТИ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жизни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 критерии  жизненных ценностей, определяющих нравственность системы 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Состояния системы</a:t>
            </a:r>
          </a:p>
          <a:p>
            <a:pPr algn="ctr"/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Начальное состояние системы</a:t>
            </a:r>
            <a:r>
              <a:rPr lang="en-US" sz="1200" i="1" u="sng" dirty="0" smtClean="0"/>
              <a:t> </a:t>
            </a:r>
            <a:endParaRPr lang="ru-RU" sz="1200" i="1" u="sng" dirty="0" smtClean="0"/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200" baseline="30000" dirty="0" smtClean="0"/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 состояние, в котором вырабатываются критерии жизненных ценностей, основываясь на  осознании их вечной духовности</a:t>
            </a:r>
          </a:p>
          <a:p>
            <a:endParaRPr lang="ru-RU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Завершенное состояние системы</a:t>
            </a:r>
            <a:r>
              <a:rPr lang="en-US" sz="1200" i="1" u="sng" dirty="0" smtClean="0"/>
              <a:t> </a:t>
            </a:r>
            <a:endParaRPr lang="ru-RU" sz="1200" i="1" u="sng" dirty="0" smtClean="0"/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 осознаются духовные критерии нравственности, основанные  безграничной духовности каждого мгновения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Переходный процесс системы</a:t>
            </a:r>
          </a:p>
          <a:p>
            <a:pPr algn="ctr"/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Начальный процесс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процесс определения духовных ценностей, основываясь на духовности вечности</a:t>
            </a:r>
          </a:p>
          <a:p>
            <a:pPr algn="ctr"/>
            <a:r>
              <a:rPr lang="ru-RU" sz="1200" i="1" u="sng" dirty="0" smtClean="0">
                <a:latin typeface="Arial" pitchFamily="34" charset="0"/>
                <a:cs typeface="Arial" pitchFamily="34" charset="0"/>
              </a:rPr>
              <a:t>Завершенный процесс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dirty="0" smtClean="0"/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 процесс выработки критериев духовной нравственности на основе осознания нравственной ценности каждого  мгновения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2" y="4786322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ДУХОВНО – НРАВСТВЕННАЯ ЭВОЛЮЦИЯ СИСТЕМЫ,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зарождаясь на осознании духовной вечности, завершается  пониманием нравственности каждого конкретного мгновения</a:t>
            </a:r>
          </a:p>
          <a:p>
            <a:pPr algn="ctr"/>
            <a:r>
              <a:rPr lang="ru-RU" sz="1200" dirty="0" smtClean="0">
                <a:latin typeface="Arial Black" pitchFamily="34" charset="0"/>
                <a:cs typeface="Arial" pitchFamily="34" charset="0"/>
              </a:rPr>
              <a:t>Состояние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в котором происходит выработка духовных критериев  жизненных ценностей, преобразуется в состояние, в котором главенствуют духовные нравственность</a:t>
            </a:r>
          </a:p>
          <a:p>
            <a:pPr algn="ctr"/>
            <a:r>
              <a:rPr lang="ru-RU" sz="1200" dirty="0" smtClean="0">
                <a:latin typeface="Arial Black" pitchFamily="34" charset="0"/>
                <a:cs typeface="Arial" pitchFamily="34" charset="0"/>
              </a:rPr>
              <a:t>Сохранение состояний системы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обеспечивается процессом выработки духовных ценностей, на основе которых создаются критерии духовной нравственности, являющиеся «движущей силой» нравственно-одухотворенной системы</a:t>
            </a:r>
            <a:endParaRPr lang="ru-RU" sz="1200" dirty="0" smtClean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71" y="623903"/>
            <a:ext cx="4946333" cy="413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НЕМИНУЕМЫЙ ИСТОРИЧЕСКИЙ РЕЗУЛЬТАТ</a:t>
            </a:r>
            <a:r>
              <a:rPr lang="ru-RU" sz="2000" dirty="0" smtClean="0">
                <a:latin typeface="Arial Black" pitchFamily="34" charset="0"/>
              </a:rPr>
              <a:t> – «РЕФОРМАЦИЯ» ССУ В ОСП!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962045"/>
            <a:ext cx="5228273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6" y="71414"/>
            <a:ext cx="8929718" cy="657227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LT-</a:t>
            </a: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ПОДХОД </a:t>
            </a:r>
            <a:b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имеет существенно прикладной характер 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 создании моделей </a:t>
            </a: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Управляющего Системного Знания 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ОСНОВНЫМ ПРИКЛАДНЫМ НАПРАВЛЕНИЕМ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ЯВЛЯЕТСЯ</a:t>
            </a:r>
            <a:r>
              <a:rPr lang="ru-RU" sz="3200" b="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создание баз системного знаний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нового поколения, 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которое может быть положено в основу 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интегрированных систем стратегического управления</a:t>
            </a:r>
            <a:r>
              <a:rPr lang="ru-RU" sz="3200" b="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различного масштаба и назначения</a:t>
            </a:r>
            <a:endParaRPr lang="ru-RU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55721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b="1" dirty="0" smtClean="0"/>
              <a:t> 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ДЛЯ ПОЛНОГО И АДЕКВАТНОГО ОПИСАНИЯ ПРОСТРАНСТВЕННО-ВРЕМЕННОЙ ЭВОЛЮЦИИ </a:t>
            </a:r>
          </a:p>
          <a:p>
            <a:pPr marL="0" indent="0" algn="ctr">
              <a:buNone/>
            </a:pPr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100" b="1" i="1" dirty="0" smtClean="0">
                <a:latin typeface="Arial Black" pitchFamily="34" charset="0"/>
                <a:cs typeface="Arial" pitchFamily="34" charset="0"/>
              </a:rPr>
              <a:t>НЕОБХОДИМО  </a:t>
            </a:r>
          </a:p>
          <a:p>
            <a:pPr marL="0" indent="0" algn="ctr">
              <a:buNone/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СИСТЕМНОЕ ОПИСАНИЕ МИРА В РАМКАХ ЕДИНОЙ ФИЗИЧЕСКОЙ СИСТЕМЫ КООРДИНАТ </a:t>
            </a:r>
          </a:p>
          <a:p>
            <a:pPr marL="0" indent="0" algn="ctr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ОБЩАЯ МОДЕЛЬ ПОЗНАНИЯ ЭВОЛЮЦИИ ПРИРОДЫ ДОЛЖНА БЫТЬ  ПРИВЕДЕНА  К  ВИДУ  ЕДИНОГО  УПОРЯДОЧЕННОГО ЧИСЛОВОГО,  ФУНКЦИОНАЛЬНОГО  И  СМЫСЛОВОГО  МНОЖЕСТВА</a:t>
            </a:r>
            <a:r>
              <a:rPr lang="ru-RU" sz="2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100" b="1" i="1" dirty="0" smtClean="0">
                <a:latin typeface="Arial Black" pitchFamily="34" charset="0"/>
                <a:cs typeface="Arial" pitchFamily="34" charset="0"/>
              </a:rPr>
              <a:t>В РЕЗУЛЬТАТЕ</a:t>
            </a:r>
          </a:p>
          <a:p>
            <a:pPr marL="0" indent="0" algn="ctr">
              <a:buNone/>
            </a:pPr>
            <a:endParaRPr lang="ru-RU" sz="13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ВОЗНИКАЕТ ВОЗМОЖНОСТЬ</a:t>
            </a:r>
          </a:p>
          <a:p>
            <a:pPr marL="0" indent="0" algn="ctr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 Black" pitchFamily="34" charset="0"/>
                <a:cs typeface="Arial" pitchFamily="34" charset="0"/>
              </a:rPr>
              <a:t> СИСТЕМНО  ИНТЕГРИРОВАТЬ ВСЕ! </a:t>
            </a:r>
          </a:p>
          <a:p>
            <a:pPr marL="0" indent="0" algn="ctr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ЗНАНИЕ ВСЕХ ПРЕДМЕТЫХ ОБЛАСТЕЙ ПОЗНАНИЯ </a:t>
            </a:r>
          </a:p>
          <a:p>
            <a:pPr marL="0" indent="0" algn="ctr">
              <a:buNone/>
            </a:pPr>
            <a:endParaRPr lang="ru-RU" sz="2100" baseline="-25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100" b="1" i="1" dirty="0" smtClean="0">
                <a:latin typeface="Arial Black" pitchFamily="34" charset="0"/>
                <a:cs typeface="Arial" pitchFamily="34" charset="0"/>
              </a:rPr>
              <a:t>ДОЛЖНО БЫТЬ</a:t>
            </a:r>
          </a:p>
          <a:p>
            <a:pPr marL="0" indent="0" algn="ctr">
              <a:buNone/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СОЗДАНО ЗНАНИЕ КАЧЕСТВЕННОГО НОВОГО УРОВНЯ – </a:t>
            </a:r>
          </a:p>
          <a:p>
            <a:pPr marL="0" indent="0" algn="ctr">
              <a:buNone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ЕДИНОЕ СИСТЕМНОЕ ЗНАНИЕ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ОБЩИЕ ВЫВОДЫ</a:t>
            </a:r>
            <a:endParaRPr lang="ru-RU" sz="200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30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СПАСИБО ЗА ВНИМАНИЕ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005868"/>
            <a:ext cx="5786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Куков Владимир Иванович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8 910 440 – 72 – 28    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ipeos@mail.ru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>РАБОТЫ АВТОРА ПО ТЕМЕ: </a:t>
            </a: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«ОСНОВЫ СИСТЕМНОГО ЗНАНИЯ»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724517"/>
            <a:ext cx="871543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Куков В.И.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Фундаментальные основания системного знания и проблема устойчивой эволюции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. Материалы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III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Всероссийской научной конференции Технологии информатизации профессиональной деятельности (в науке, образовании и промышленности) г. Ижевск. 2011 г.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ru-RU" sz="1100" i="1" dirty="0" smtClean="0">
                <a:ea typeface="Calibri" pitchFamily="34" charset="0"/>
                <a:cs typeface="Arial" pitchFamily="34" charset="0"/>
              </a:rPr>
              <a:t>Куков В.И. </a:t>
            </a:r>
            <a:r>
              <a:rPr lang="ru-RU" sz="1100" b="1" dirty="0" smtClean="0">
                <a:ea typeface="Calibri" pitchFamily="34" charset="0"/>
                <a:cs typeface="Arial" pitchFamily="34" charset="0"/>
              </a:rPr>
              <a:t>LT–основы проектирования системных моделей устойчивой эволюции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. Устойчивое инновационное развитие: проектирование и управление Том №9 Выпуск №4, </a:t>
            </a:r>
            <a:r>
              <a:rPr lang="ru-RU" sz="1100" dirty="0" smtClean="0">
                <a:ea typeface="Calibri" pitchFamily="34" charset="0"/>
                <a:cs typeface="Arial" pitchFamily="34" charset="0"/>
                <a:hlinkClick r:id="rId2"/>
              </a:rPr>
              <a:t>http://www.rypravlenie.ru/?cat=3</a:t>
            </a:r>
            <a:endParaRPr lang="ru-RU" sz="1100" dirty="0" smtClean="0">
              <a:ea typeface="Calibri" pitchFamily="34" charset="0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i="1" dirty="0" smtClean="0">
                <a:ea typeface="Calibri" pitchFamily="34" charset="0"/>
                <a:cs typeface="Arial" pitchFamily="34" charset="0"/>
              </a:rPr>
              <a:t>Куков В.И. </a:t>
            </a:r>
            <a:r>
              <a:rPr lang="ru-RU" sz="1100" b="1" dirty="0" smtClean="0">
                <a:ea typeface="Calibri" pitchFamily="34" charset="0"/>
                <a:cs typeface="Arial" pitchFamily="34" charset="0"/>
              </a:rPr>
              <a:t>«Скрытые параметры» и аксиомы системы </a:t>
            </a:r>
            <a:r>
              <a:rPr lang="en-US" sz="1100" b="1" dirty="0" smtClean="0">
                <a:ea typeface="Calibri" pitchFamily="34" charset="0"/>
                <a:cs typeface="Arial" pitchFamily="34" charset="0"/>
              </a:rPr>
              <a:t>LT</a:t>
            </a:r>
            <a:r>
              <a:rPr lang="ru-RU" sz="1100" b="1" dirty="0" smtClean="0">
                <a:ea typeface="Calibri" pitchFamily="34" charset="0"/>
                <a:cs typeface="Arial" pitchFamily="34" charset="0"/>
              </a:rPr>
              <a:t>-величин  Р. Бартини – П.Г. Кузнецова 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(классификационные основания содержательной аксиоматики </a:t>
            </a:r>
            <a:r>
              <a:rPr lang="en-US" sz="1100" dirty="0" smtClean="0">
                <a:ea typeface="Calibri" pitchFamily="34" charset="0"/>
                <a:cs typeface="Arial" pitchFamily="34" charset="0"/>
              </a:rPr>
              <a:t>LT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-теории), </a:t>
            </a:r>
            <a:r>
              <a:rPr lang="ru-RU" sz="1100" i="1" dirty="0" smtClean="0">
                <a:ea typeface="Calibri" pitchFamily="34" charset="0"/>
                <a:cs typeface="Arial" pitchFamily="34" charset="0"/>
              </a:rPr>
              <a:t>рукопись.</a:t>
            </a:r>
            <a:endParaRPr lang="ru-RU" sz="1100" i="1" dirty="0" smtClean="0"/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100" i="1" dirty="0" smtClean="0">
                <a:ea typeface="Calibri" pitchFamily="34" charset="0"/>
                <a:cs typeface="Arial" pitchFamily="34" charset="0"/>
              </a:rPr>
              <a:t>Куков В.И.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cs typeface="Arial" pitchFamily="34" charset="0"/>
              </a:rPr>
              <a:t>«Шестимерная упорядоченность трехмерной реальности» </a:t>
            </a:r>
            <a:r>
              <a:rPr lang="ru-RU" sz="1100" dirty="0" smtClean="0">
                <a:cs typeface="Arial" pitchFamily="34" charset="0"/>
              </a:rPr>
              <a:t>(</a:t>
            </a:r>
            <a:r>
              <a:rPr lang="en-US" sz="1100" dirty="0" smtClean="0">
                <a:cs typeface="Arial" pitchFamily="34" charset="0"/>
              </a:rPr>
              <a:t>LT</a:t>
            </a:r>
            <a:r>
              <a:rPr lang="ru-RU" sz="1100" dirty="0" smtClean="0">
                <a:cs typeface="Arial" pitchFamily="34" charset="0"/>
              </a:rPr>
              <a:t>-подход).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 Материалы </a:t>
            </a:r>
            <a:r>
              <a:rPr lang="en-US" sz="1100" dirty="0" smtClean="0">
                <a:ea typeface="Calibri" pitchFamily="34" charset="0"/>
                <a:cs typeface="Arial" pitchFamily="34" charset="0"/>
              </a:rPr>
              <a:t>IV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 Всероссийской научной конференции Технологии информатизации профессиональной деятельности (в науке, образовании и промышленности) г. Ижевск. 2014 г.пространственно-временного мира Часть 1 \\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>
                <a:cs typeface="Arial" pitchFamily="34" charset="0"/>
              </a:rPr>
              <a:t>Куков В.И. </a:t>
            </a:r>
            <a:r>
              <a:rPr lang="ru-RU" sz="1100" b="1" dirty="0" smtClean="0">
                <a:cs typeface="Arial" pitchFamily="34" charset="0"/>
              </a:rPr>
              <a:t>«Единая систематика горных пород» </a:t>
            </a:r>
            <a:r>
              <a:rPr lang="ru-RU" sz="1100" dirty="0" smtClean="0">
                <a:cs typeface="Arial" pitchFamily="34" charset="0"/>
              </a:rPr>
              <a:t>(Опыт эволюционной </a:t>
            </a:r>
            <a:r>
              <a:rPr lang="en-US" sz="1100" dirty="0" smtClean="0">
                <a:cs typeface="Arial" pitchFamily="34" charset="0"/>
              </a:rPr>
              <a:t>LT</a:t>
            </a:r>
            <a:r>
              <a:rPr lang="ru-RU" sz="1100" dirty="0" smtClean="0">
                <a:cs typeface="Arial" pitchFamily="34" charset="0"/>
              </a:rPr>
              <a:t>-систематики).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ru-RU" sz="1100" dirty="0" smtClean="0">
                <a:cs typeface="Arial" pitchFamily="34" charset="0"/>
              </a:rPr>
              <a:t>Устойчивое инновационное развитие: проектирование и управление. Том №10 Выпуск №3 (24), </a:t>
            </a:r>
            <a:r>
              <a:rPr lang="ru-RU" sz="1100" u="sng" dirty="0" smtClean="0">
                <a:cs typeface="Arial" pitchFamily="34" charset="0"/>
                <a:hlinkClick r:id="rId3"/>
              </a:rPr>
              <a:t>http://www.rypravlenie.ru/</a:t>
            </a:r>
            <a:endParaRPr lang="ru-RU" sz="1100" u="sng" dirty="0" smtClean="0"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>
                <a:cs typeface="Arial" pitchFamily="34" charset="0"/>
              </a:rPr>
              <a:t>Куков В.И.</a:t>
            </a:r>
            <a:r>
              <a:rPr lang="ru-RU" sz="1100" dirty="0" smtClean="0"/>
              <a:t> </a:t>
            </a:r>
            <a:r>
              <a:rPr lang="ru-RU" sz="1100" b="1" dirty="0" smtClean="0">
                <a:cs typeface="Arial" pitchFamily="34" charset="0"/>
              </a:rPr>
              <a:t>Методологические особенности достижения целостности в </a:t>
            </a:r>
            <a:r>
              <a:rPr lang="en-US" sz="1100" b="1" dirty="0" smtClean="0">
                <a:cs typeface="Arial" pitchFamily="34" charset="0"/>
              </a:rPr>
              <a:t>LT</a:t>
            </a:r>
            <a:r>
              <a:rPr lang="ru-RU" sz="1100" b="1" dirty="0" smtClean="0">
                <a:cs typeface="Arial" pitchFamily="34" charset="0"/>
              </a:rPr>
              <a:t>-системе.</a:t>
            </a:r>
            <a:r>
              <a:rPr lang="ru-RU" sz="1100" dirty="0" smtClean="0">
                <a:cs typeface="Arial" pitchFamily="34" charset="0"/>
              </a:rPr>
              <a:t> </a:t>
            </a:r>
            <a:r>
              <a:rPr lang="ru-RU" sz="1100" dirty="0" smtClean="0">
                <a:ea typeface="Calibri" pitchFamily="34" charset="0"/>
                <a:cs typeface="Arial" pitchFamily="34" charset="0"/>
              </a:rPr>
              <a:t>2014 г., в редакции электронного журнала «</a:t>
            </a:r>
            <a:r>
              <a:rPr lang="ru-RU" sz="1100" dirty="0" smtClean="0">
                <a:cs typeface="Arial" pitchFamily="34" charset="0"/>
              </a:rPr>
              <a:t>Устойчивое инновационное развитие: проектирование и управление».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/>
              <a:t>Большаков Б.Е., Куков В.И., Курсакин С.И. </a:t>
            </a:r>
            <a:r>
              <a:rPr lang="ru-RU" sz="1100" b="1" dirty="0" smtClean="0"/>
              <a:t>Исследование многомерного пространства-времени и эволюции реального мира: LT-подход </a:t>
            </a:r>
            <a:r>
              <a:rPr lang="ru-RU" sz="1100" dirty="0" smtClean="0"/>
              <a:t>(программа исследований). Электронное научное издание «Устойчивое инновационное развитие: проектирование и управление» </a:t>
            </a:r>
            <a:r>
              <a:rPr lang="ru-RU" sz="1100" u="sng" dirty="0" err="1" smtClean="0">
                <a:hlinkClick r:id="rId3"/>
              </a:rPr>
              <a:t>www.rypravlenie.ru</a:t>
            </a:r>
            <a:r>
              <a:rPr lang="ru-RU" sz="1100" dirty="0" smtClean="0"/>
              <a:t>  том 11 № 1 (26), 2015, ст. 1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>
                <a:cs typeface="Arial" pitchFamily="34" charset="0"/>
              </a:rPr>
              <a:t>Большаков Б.Е., Куков В.И., Курсакин С.И. </a:t>
            </a:r>
            <a:r>
              <a:rPr lang="ru-RU" sz="1100" b="1" dirty="0" smtClean="0">
                <a:cs typeface="Arial" pitchFamily="34" charset="0"/>
              </a:rPr>
              <a:t>Введение в начала науки конструирования космического будущего.</a:t>
            </a:r>
            <a:r>
              <a:rPr lang="ru-RU" sz="1100" dirty="0" smtClean="0">
                <a:cs typeface="Arial" pitchFamily="34" charset="0"/>
              </a:rPr>
              <a:t> Электронное научное издание «Устойчивое инновационное развитие: проектирование и управление» том 12 № 3 (32), 2016, ст. 1 УДК 001.6 </a:t>
            </a:r>
            <a:r>
              <a:rPr lang="ru-RU" sz="1100" u="sng" dirty="0" err="1" smtClean="0">
                <a:cs typeface="Arial" pitchFamily="34" charset="0"/>
                <a:hlinkClick r:id="rId3"/>
              </a:rPr>
              <a:t>www.rypravlenie.ru</a:t>
            </a:r>
            <a:r>
              <a:rPr lang="ru-RU" sz="1100" dirty="0" smtClean="0">
                <a:cs typeface="Arial" pitchFamily="34" charset="0"/>
              </a:rPr>
              <a:t>,   </a:t>
            </a:r>
            <a:r>
              <a:rPr lang="ru-RU" sz="1100" u="sng" dirty="0" smtClean="0">
                <a:cs typeface="Arial" pitchFamily="34" charset="0"/>
                <a:hlinkClick r:id="rId4"/>
              </a:rPr>
              <a:t>http://www.rypravlenie.ru/?p=3022</a:t>
            </a:r>
            <a:endParaRPr lang="ru-RU" sz="1100" u="sng" dirty="0" smtClean="0"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>
                <a:cs typeface="Arial" pitchFamily="34" charset="0"/>
              </a:rPr>
              <a:t>Большаков Б.Е., Куков В.И., </a:t>
            </a:r>
            <a:r>
              <a:rPr lang="ru-RU" sz="1100" dirty="0" err="1" smtClean="0">
                <a:cs typeface="Arial" pitchFamily="34" charset="0"/>
              </a:rPr>
              <a:t>Курсакин</a:t>
            </a:r>
            <a:r>
              <a:rPr lang="ru-RU" sz="1100" dirty="0" smtClean="0">
                <a:cs typeface="Arial" pitchFamily="34" charset="0"/>
              </a:rPr>
              <a:t> С.И. </a:t>
            </a:r>
            <a:r>
              <a:rPr lang="ru-RU" sz="1100" b="1" dirty="0" smtClean="0">
                <a:cs typeface="Arial" pitchFamily="34" charset="0"/>
              </a:rPr>
              <a:t>Осознание фундаментальной аксиоматики науки конструирования космического будущего или аксиоматика научной теории единого многомерного пространственно-временного мира</a:t>
            </a:r>
            <a:r>
              <a:rPr lang="ru-RU" sz="1100" dirty="0" smtClean="0">
                <a:cs typeface="Arial" pitchFamily="34" charset="0"/>
              </a:rPr>
              <a:t>. Часть 1. // Устойчивое инновационное развитие: проектирование и управление. 2016. Т. 12. № 3 (32). С. 29-63.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>
                <a:cs typeface="Arial" pitchFamily="34" charset="0"/>
              </a:rPr>
              <a:t>Большаков Б.Е., Куков В.И., </a:t>
            </a:r>
            <a:r>
              <a:rPr lang="ru-RU" sz="1100" dirty="0" err="1" smtClean="0">
                <a:cs typeface="Arial" pitchFamily="34" charset="0"/>
              </a:rPr>
              <a:t>Курсакин</a:t>
            </a:r>
            <a:r>
              <a:rPr lang="ru-RU" sz="1100" dirty="0" smtClean="0">
                <a:cs typeface="Arial" pitchFamily="34" charset="0"/>
              </a:rPr>
              <a:t> С.И. </a:t>
            </a:r>
            <a:r>
              <a:rPr lang="ru-RU" sz="1100" b="1" dirty="0" smtClean="0">
                <a:cs typeface="Arial" pitchFamily="34" charset="0"/>
              </a:rPr>
              <a:t>Устойчивое развитие и наука проектирования космического будущего мировой системы «планетарная жизнь – человек –человечество – космос» (постановка проблемы и возможное решение</a:t>
            </a:r>
            <a:r>
              <a:rPr lang="ru-RU" sz="1100" dirty="0" smtClean="0">
                <a:cs typeface="Arial" pitchFamily="34" charset="0"/>
              </a:rPr>
              <a:t>) // Устойчивое инновационное развитие: проектирование и управление. 2016. Т. 12. № 4. (33). С. 1-36.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>
                <a:cs typeface="Arial" pitchFamily="34" charset="0"/>
              </a:rPr>
              <a:t>Куков В.И. </a:t>
            </a:r>
            <a:r>
              <a:rPr lang="ru-RU" sz="1100" b="1" dirty="0" smtClean="0">
                <a:cs typeface="Arial" pitchFamily="34" charset="0"/>
              </a:rPr>
              <a:t>LT-подход – фундаментальный путь к единому знанию</a:t>
            </a:r>
            <a:r>
              <a:rPr lang="ru-RU" sz="1100" dirty="0" smtClean="0">
                <a:cs typeface="Arial" pitchFamily="34" charset="0"/>
              </a:rPr>
              <a:t>. «Природа – Общество – Человек: </a:t>
            </a:r>
            <a:r>
              <a:rPr lang="ru-RU" sz="1100" dirty="0" err="1" smtClean="0">
                <a:cs typeface="Arial" pitchFamily="34" charset="0"/>
              </a:rPr>
              <a:t>Ноосферное</a:t>
            </a:r>
            <a:r>
              <a:rPr lang="ru-RU" sz="1100" dirty="0" smtClean="0">
                <a:cs typeface="Arial" pitchFamily="34" charset="0"/>
              </a:rPr>
              <a:t> Устойчивое Развитие» – научно-образовательная газета Выпуск № 3. 2016, август. </a:t>
            </a:r>
            <a:r>
              <a:rPr lang="ru-RU" sz="1100" u="sng" dirty="0" smtClean="0">
                <a:cs typeface="Arial" pitchFamily="34" charset="0"/>
                <a:hlinkClick r:id="rId5"/>
              </a:rPr>
              <a:t>http://sfera-razuma.ru/archive/6-vypusk-3-2016-avgust.html</a:t>
            </a:r>
            <a:endParaRPr lang="ru-RU" sz="1100" dirty="0" smtClean="0"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>
                <a:cs typeface="Arial" pitchFamily="34" charset="0"/>
              </a:rPr>
              <a:t>Куков В.И. </a:t>
            </a:r>
            <a:r>
              <a:rPr lang="ru-RU" sz="1100" b="1" dirty="0" smtClean="0">
                <a:cs typeface="Arial" pitchFamily="34" charset="0"/>
              </a:rPr>
              <a:t>LT-подход к проектированию устойчиво эволюционирующих систем, основанных на едином знании</a:t>
            </a:r>
            <a:r>
              <a:rPr lang="ru-RU" sz="1100" dirty="0" smtClean="0">
                <a:cs typeface="Arial" pitchFamily="34" charset="0"/>
              </a:rPr>
              <a:t>. «Природа – Общество – Человек: </a:t>
            </a:r>
            <a:r>
              <a:rPr lang="ru-RU" sz="1100" dirty="0" err="1" smtClean="0">
                <a:cs typeface="Arial" pitchFamily="34" charset="0"/>
              </a:rPr>
              <a:t>Ноосферное</a:t>
            </a:r>
            <a:r>
              <a:rPr lang="ru-RU" sz="1100" dirty="0" smtClean="0">
                <a:cs typeface="Arial" pitchFamily="34" charset="0"/>
              </a:rPr>
              <a:t> Устойчивое Развитие» – научно-образовательная газета выпуск № 4 ноябрь 2016 г. Международной научной школы устойчивого развития имени П.Г.Кузнецова.  </a:t>
            </a:r>
            <a:r>
              <a:rPr lang="ru-RU" sz="1100" u="sng" dirty="0" smtClean="0">
                <a:cs typeface="Arial" pitchFamily="34" charset="0"/>
                <a:hlinkClick r:id="rId6"/>
              </a:rPr>
              <a:t>http://sfera-razuma.ru/newspapers/83-lt-podhod-k-proektirovaniyu-ustoichivo-evolyucioniruyuschih-sistem.html</a:t>
            </a:r>
            <a:endParaRPr lang="ru-RU" sz="1100" u="sng" dirty="0" smtClean="0"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 smtClean="0"/>
              <a:t>Куков В.И. </a:t>
            </a:r>
            <a:r>
              <a:rPr lang="ru-RU" sz="1100" b="1" dirty="0" smtClean="0"/>
              <a:t>Концептуальные основания построения моделей устойчиво эволюционирующих систем. </a:t>
            </a:r>
            <a:r>
              <a:rPr lang="en-US" sz="1100" b="1" dirty="0" smtClean="0"/>
              <a:t>LT</a:t>
            </a:r>
            <a:r>
              <a:rPr lang="ru-RU" sz="1100" b="1" dirty="0" smtClean="0"/>
              <a:t>-подход</a:t>
            </a:r>
            <a:r>
              <a:rPr lang="ru-RU" sz="1100" dirty="0" smtClean="0"/>
              <a:t>. </a:t>
            </a:r>
            <a:r>
              <a:rPr lang="ru-RU" sz="1100" dirty="0" err="1" smtClean="0"/>
              <a:t>Никоноровские</a:t>
            </a:r>
            <a:r>
              <a:rPr lang="ru-RU" sz="1100" dirty="0" smtClean="0"/>
              <a:t> чтения: третья научно – практическая конференция Школы </a:t>
            </a:r>
            <a:r>
              <a:rPr lang="ru-RU" sz="1100" dirty="0" err="1" smtClean="0"/>
              <a:t>КАиП</a:t>
            </a:r>
            <a:r>
              <a:rPr lang="ru-RU" sz="1100" dirty="0" smtClean="0"/>
              <a:t> СОУ: Москва, 25 ноября 2017 г.: сборник статей и тезисов [Текст] – М: </a:t>
            </a:r>
            <a:r>
              <a:rPr lang="ru-RU" sz="1100" dirty="0" err="1" smtClean="0"/>
              <a:t>ДиБиЭй</a:t>
            </a:r>
            <a:r>
              <a:rPr lang="ru-RU" sz="1100" dirty="0" smtClean="0"/>
              <a:t> - Концепт, 2017</a:t>
            </a:r>
            <a:r>
              <a:rPr lang="ru-RU" sz="1100" smtClean="0"/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400" dirty="0" smtClean="0">
                <a:latin typeface="Arial Black" pitchFamily="34" charset="0"/>
              </a:rPr>
              <a:t>ОБЩАЯ ИДЕЯ АДЕКВАТНОГО ПОЗНАНИЯ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ФИЗИЧЕСКОЙ РЕАЛЬНОСТИ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РАЗЛИЧЕНИЕ ВСЕГДА УТВЕРЖДАЕТ СОСУЩЕСТВОВАНИЕ</a:t>
            </a:r>
            <a:endParaRPr lang="ru-RU" sz="1600" i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57347"/>
            <a:ext cx="4667726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72264" y="1917222"/>
            <a:ext cx="23574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ea typeface="+mj-ea"/>
                <a:cs typeface="Arial" pitchFamily="34" charset="0"/>
              </a:rPr>
              <a:t>Единая субстанция целостностью обладает, </a:t>
            </a:r>
          </a:p>
          <a:p>
            <a:pPr algn="ctr"/>
            <a:r>
              <a:rPr lang="ru-RU" sz="2400" b="1" dirty="0" smtClean="0">
                <a:latin typeface="Arial" pitchFamily="34" charset="0"/>
                <a:ea typeface="+mj-ea"/>
                <a:cs typeface="Arial" pitchFamily="34" charset="0"/>
              </a:rPr>
              <a:t>а</a:t>
            </a:r>
          </a:p>
          <a:p>
            <a:pPr algn="ctr"/>
            <a:r>
              <a:rPr lang="ru-RU" sz="2400" dirty="0" smtClean="0">
                <a:latin typeface="Arial" pitchFamily="34" charset="0"/>
                <a:ea typeface="+mj-ea"/>
                <a:cs typeface="Arial" pitchFamily="34" charset="0"/>
              </a:rPr>
              <a:t> знание о ней такой целостности не имеет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ru-RU" sz="1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ea typeface="+mj-ea"/>
                <a:cs typeface="Arial" pitchFamily="34" charset="0"/>
              </a:rPr>
              <a:t>Субстанция – это то, что определяет Природу Мироздания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6"/>
            <a:ext cx="8631394" cy="7143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ea typeface="Times New Roman" pitchFamily="18" charset="0"/>
              </a:rPr>
              <a:t>ФИЗИКО-МАТЕМАТИЧЕСКАЯ ЦЕЛОСТНОСТЬ ИЗМЕРЕНИЙ И ЗАКОНОВ ПРИРОДЫ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3714752"/>
            <a:ext cx="2357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Физические законы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ЗАКОН СОХРАНЕНИЯ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/ (L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= const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 Black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ЗАКОН РАВНОВЕСИЯ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(L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/ (L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≠ const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 Black" pitchFamily="34" charset="0"/>
              <a:ea typeface="Times New Roman" pitchFamily="18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ЗАКОН ЭВОЛЮЦИИ ПРОСТРАНСТВА</a:t>
            </a:r>
          </a:p>
          <a:p>
            <a:pPr algn="ctr"/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(L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)/(L</a:t>
            </a:r>
            <a:r>
              <a:rPr lang="en-US" sz="12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≠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const</a:t>
            </a: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 Black" pitchFamily="34" charset="0"/>
              <a:ea typeface="Times New Roman" pitchFamily="18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ЗАКОН ЭВОЛЮЦИИ ВРЕМЕНИ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(L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)/(L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≠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const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133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9" y="1147289"/>
            <a:ext cx="2900363" cy="27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7158" y="4007844"/>
            <a:ext cx="54292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ЕДИНАЯ СИСТЕМА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-ЕДИНИЦ ИЗМЕРЕНИЯ ДЛЯ ГРУПП ДВИЖЕНИЙ С РАЗЛИЧНОЙ ВНУТРЕННЕЙ ПРОСТРАНСТВЕННО-ВРЕМЕННОЙ «ГЕОМЕТРИЕЙ И ФИЗИКОЙ»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КАЖДОЙ ГРУППЕ ДВИЖЕНИЙ СООТВЕТСТВУЕТ СВОЯ ГРУППА (ПАРА) ЕДИНИЦ ИЗМЕРЕНИЙ.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ЦЕЛОСТНОСТЬ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-СИСТЕМЫ СОСУЩЕСТВУЕТ КАК БИНАРНОСТЬ ГРУПП ДВИЖЕНИЙ И БИНАРНОСТЬ ЕДИНИЦ ИХ ИЗМЕРЕНИЯ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«Парная» (бинарная) структура измеряемых величин позволяет непротиворечиво сопоставить измерения как геометрических, так и физических свойств пространственно-временных процессов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41" y="1071546"/>
            <a:ext cx="2371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67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БИНАРНОЕ ОБОБЩЕНИЕ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КООРДИНАТНОЙ СИСТЕМЫ ДЕКАРТА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РАЗЛИЧАЕТ КАЧЕСТВА «ДВУХ» ТРЕХМЕРНЫХ МНОЖЕСТВ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Бинарное множество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 + 2</a:t>
            </a:r>
          </a:p>
          <a:p>
            <a:r>
              <a:rPr lang="ru-RU" sz="4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lang="ru-RU" sz="12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+2;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+2;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+2;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«Векторная»                                    «Плоскостная»                                     «Объемная»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различимость                                    различимость                                   различимость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8" y="2605090"/>
            <a:ext cx="1428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43512"/>
            <a:ext cx="886901" cy="10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143512"/>
            <a:ext cx="886901" cy="10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306" y="5214950"/>
            <a:ext cx="1146380" cy="9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214950"/>
            <a:ext cx="1146380" cy="9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6527" y="5143512"/>
            <a:ext cx="940117" cy="107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3849" y="5143512"/>
            <a:ext cx="940117" cy="107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357290" y="542926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42926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75728" y="542926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1996851"/>
            <a:ext cx="123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ДВЕ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координатные системы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69243" y="2000240"/>
            <a:ext cx="104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ДВА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множества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2857496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Бинарное множество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образовано двумя типами числовых элементов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2857496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СТРОИМ КИНЕМАТИКУ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smtClean="0">
                <a:latin typeface="Arial Black" pitchFamily="34" charset="0"/>
                <a:cs typeface="Arial" pitchFamily="34" charset="0"/>
              </a:rPr>
              <a:t>ПРОСТРАНСТВА-ВРЕМЕНИ</a:t>
            </a:r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»</a:t>
            </a:r>
            <a:endParaRPr lang="ru-RU" sz="1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1670" y="6429396"/>
            <a:ext cx="5143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ОБЪЕДИНЯЕТ КАЧЕСТВА ПРОСТРАНСТВА И ВРЕМЕНИ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6"/>
            <a:ext cx="6686568" cy="7143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ЕДИНСТВО  ОБЪЕКТ – СУБЪЕКТНОЙ  «СБОРКИ»  В </a:t>
            </a:r>
            <a:r>
              <a:rPr lang="en-US" sz="2000" dirty="0" smtClean="0">
                <a:latin typeface="Arial Black" pitchFamily="34" charset="0"/>
              </a:rPr>
              <a:t>LT</a:t>
            </a:r>
            <a:r>
              <a:rPr lang="ru-RU" sz="2000" dirty="0" smtClean="0">
                <a:latin typeface="Arial Black" pitchFamily="34" charset="0"/>
              </a:rPr>
              <a:t>-СИСТЕМЕ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1600" b="1" i="1" dirty="0" smtClean="0">
                <a:effectLst/>
                <a:latin typeface="Arial" pitchFamily="34" charset="0"/>
                <a:cs typeface="Arial" pitchFamily="34" charset="0"/>
              </a:rPr>
              <a:t>ОСНОВЫ ЭВОЛЮЦИОННОГО АНАЛИЗА </a:t>
            </a:r>
            <a:r>
              <a:rPr lang="en-US" sz="1600" b="1" i="1" dirty="0" smtClean="0">
                <a:effectLst/>
                <a:latin typeface="Arial" pitchFamily="34" charset="0"/>
                <a:cs typeface="Arial" pitchFamily="34" charset="0"/>
              </a:rPr>
              <a:t>LT</a:t>
            </a:r>
            <a:r>
              <a:rPr lang="ru-RU" sz="1600" b="1" i="1" dirty="0" smtClean="0">
                <a:effectLst/>
                <a:latin typeface="Arial" pitchFamily="34" charset="0"/>
                <a:cs typeface="Arial" pitchFamily="34" charset="0"/>
              </a:rPr>
              <a:t>-СИСТЕМ</a:t>
            </a:r>
            <a:endParaRPr lang="ru-RU" sz="1600" b="1" i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66789"/>
            <a:ext cx="2190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48" y="3852884"/>
            <a:ext cx="2152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3843" y="4500584"/>
            <a:ext cx="1323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29000"/>
            <a:ext cx="2038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071546"/>
            <a:ext cx="34766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5076847"/>
            <a:ext cx="1000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48" y="5057797"/>
            <a:ext cx="1114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1805" y="1257299"/>
            <a:ext cx="2276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643702" y="4354305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Сборка» пространственного и временного процессов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3967467"/>
            <a:ext cx="1643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«Сборка» процесса развития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571480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«Сборка» процесса разнообразия</a:t>
            </a:r>
            <a:endParaRPr lang="ru-RU" sz="1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143644"/>
            <a:ext cx="814393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ОБОБЩЕННЫМ ПРЕДМЕТОМ ПОЗНАНИЯ НАУКИ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ВЕКА ДОЛЖНО СТАТЬ ВЕЩЕСТВЕННОЕ ЕДИНСТВО «ПРОСТРАНСТВА–ВРЕМЕНИ» И «МАТЕРИИ» !</a:t>
            </a:r>
            <a:endParaRPr lang="ru-RU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572164" cy="92869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БИНАРНАЯ ПРОСТРАНСТВЕННО–ВРЕМЕННАЯ СИСТЕМА КООРДИНАТ</a:t>
            </a:r>
            <a:br>
              <a:rPr lang="ru-RU" sz="16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«СТРОИТСЯ НА ДВУХ МНОЖЕСТВАХ РАЗЛИЧНОЙ ПРИРОДЫ», ОРТОГОНАЛЬНОМ ОТНОШЕНИИ «ПРОСТРАНСТВА И ВРЕМЕНИ»</a:t>
            </a:r>
            <a:endParaRPr lang="ru-RU" sz="12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40543"/>
            <a:ext cx="1894523" cy="11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82430"/>
            <a:ext cx="1773079" cy="14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2308860" cy="12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1938338" cy="19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571736" y="3517944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latin typeface="Arial Black" pitchFamily="34" charset="0"/>
                <a:cs typeface="Arial" pitchFamily="34" charset="0"/>
              </a:rPr>
              <a:t>ВЗАИМНО ОРИЕНТИРОВАННАЯ </a:t>
            </a:r>
          </a:p>
          <a:p>
            <a:pPr algn="ctr"/>
            <a:r>
              <a:rPr lang="ru-RU" sz="1000" b="1" i="1" dirty="0" smtClean="0">
                <a:latin typeface="Arial Black" pitchFamily="34" charset="0"/>
                <a:cs typeface="Arial" pitchFamily="34" charset="0"/>
              </a:rPr>
              <a:t>ПРОСТРАНСТВЕННО–ВРЕМЕННАЯ СИСТЕМА КООРДИНАТ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2" y="2240813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Пространство и Время 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в системе Р. ди Бартини перестает быть скалярной величиной, оно не одинаково в “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продольном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“ и “поперечном“ направлениях».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А.Чуев</a:t>
            </a:r>
            <a:endParaRPr lang="ru-RU" sz="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3526" y="1132519"/>
            <a:ext cx="4591812" cy="17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643306" y="2988230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itchFamily="34" charset="0"/>
              </a:rPr>
              <a:t>ШЕСТИМЕРНАЯ  УПОРЯДОЧЕННОСТЬ  ТРЕХМЕРНОЙ  РЕАЛЬНОСТИ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УПОРЯДОЧИВАЕТ «СТЕПЕНИ СВОБОДЫ»!!!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5429264"/>
            <a:ext cx="1873567" cy="1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5608336"/>
            <a:ext cx="2146935" cy="1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654058"/>
            <a:ext cx="2747010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57158" y="3243204"/>
            <a:ext cx="2357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itchFamily="34" charset="0"/>
              </a:rPr>
              <a:t>БИНАРНАЯ УПОРЯДОЧЕННОСТЬ ТРЕХМЕРНОЙ РЕАЛЬНОСТИ</a:t>
            </a:r>
            <a:endParaRPr lang="ru-RU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3940924"/>
            <a:ext cx="2285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ОРТОГОНАЛЬНУЮ И </a:t>
            </a:r>
          </a:p>
          <a:p>
            <a:pPr algn="ctr"/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 ОБРАТИМУЮ БИНАРНОСТЬ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СЛЕДУЕТ ВОСПРИНИМАТЬ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КАК ДВА ФУНДАМЕНТАЛЬНЫХ СПОСОБА КОНСТРУИРОВАНИЯ СТРУКТУРНОГО И ДИНАМИЧЕСКОГО ПРОСТРАНСТВЕННО-ВРЕМЕННОГО  ПОРЯДКА В ПРИРОДЕ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57166"/>
            <a:ext cx="20717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Вводим, предложенную</a:t>
            </a:r>
          </a:p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Р. Бартини, аксиому порядка вида 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100" b="1" baseline="-25000" dirty="0" smtClean="0">
                <a:latin typeface="Arial" pitchFamily="34" charset="0"/>
                <a:cs typeface="Arial" pitchFamily="34" charset="0"/>
              </a:rPr>
              <a:t>3 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┴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1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143644"/>
            <a:ext cx="8143932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ОБОБЩЕННЫМ ПРЕДМЕТОМ ПОЗНАНИЯ НАУКИ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ВЕКА ДОЛЖНО СТАТЬ ВЕЩЕСТВЕННОЕ ЕДИНСТВО «ПРОСТРАНСТВА–ВРЕМЕНИ» И «МАТЕРИИ» !</a:t>
            </a:r>
            <a:endParaRPr lang="ru-RU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572164" cy="92869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БИНАРНАЯ ПРОСТРАНСТВЕННО–ВРЕМЕННАЯ СИСТЕМА КООРДИНАТ</a:t>
            </a:r>
            <a:br>
              <a:rPr lang="ru-RU" sz="1600" b="1" dirty="0" smtClean="0"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«СТРОИТСЯ НА ДВУХ МНОЖЕСТВАХ РАЗЛИЧНОЙ ПРИРОДЫ», ОРТОГОНАЛЬНОМ ОТНОШЕНИИ «ПРОСТРАНСТВА И ВРЕМЕНИ»</a:t>
            </a:r>
            <a:endParaRPr lang="ru-RU" sz="12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40543"/>
            <a:ext cx="1894523" cy="11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82430"/>
            <a:ext cx="1773079" cy="14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2308860" cy="12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1938338" cy="19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571736" y="3517944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latin typeface="Arial Black" pitchFamily="34" charset="0"/>
                <a:cs typeface="Arial" pitchFamily="34" charset="0"/>
              </a:rPr>
              <a:t>ВЗАИМНО ОРИЕНТИРОВАННАЯ </a:t>
            </a:r>
          </a:p>
          <a:p>
            <a:pPr algn="ctr"/>
            <a:r>
              <a:rPr lang="ru-RU" sz="1000" b="1" i="1" dirty="0" smtClean="0">
                <a:latin typeface="Arial Black" pitchFamily="34" charset="0"/>
                <a:cs typeface="Arial" pitchFamily="34" charset="0"/>
              </a:rPr>
              <a:t>ПРОСТРАНСТВЕННО–ВРЕМЕННАЯ СИСТЕМА КООРДИНАТ</a:t>
            </a:r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2" y="2240813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Пространство и Время 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в системе Р. ди Бартини перестает быть скалярной величиной, оно не одинаково в “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продольном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“ и “поперечном“ направлениях».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i="1" dirty="0" smtClean="0">
                <a:latin typeface="Arial" pitchFamily="34" charset="0"/>
                <a:cs typeface="Arial" pitchFamily="34" charset="0"/>
              </a:rPr>
              <a:t>А.Чуев</a:t>
            </a:r>
            <a:endParaRPr lang="ru-RU" sz="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3526" y="1132519"/>
            <a:ext cx="4591812" cy="17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643306" y="2988230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itchFamily="34" charset="0"/>
              </a:rPr>
              <a:t>ШЕСТИМЕРНАЯ  УПОРЯДОЧЕННОСТЬ  ТРЕХМЕРНОЙ  РЕАЛЬНОСТИ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УПОРЯДОЧИВАЕТ «СТЕПЕНИ СВОБОДЫ»!!!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5429264"/>
            <a:ext cx="1873567" cy="1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5608336"/>
            <a:ext cx="2146935" cy="1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654058"/>
            <a:ext cx="2747010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57158" y="3243204"/>
            <a:ext cx="2357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cs typeface="Arial" pitchFamily="34" charset="0"/>
              </a:rPr>
              <a:t>БИНАРНАЯ УПОРЯДОЧЕННОСТЬ ТРЕХМЕРНОЙ РЕАЛЬНОСТИ</a:t>
            </a:r>
            <a:endParaRPr lang="ru-RU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3940924"/>
            <a:ext cx="2285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ОРТОГОНАЛЬНУЮ И </a:t>
            </a:r>
          </a:p>
          <a:p>
            <a:pPr algn="ctr"/>
            <a:r>
              <a:rPr lang="ru-RU" sz="1000" b="1" dirty="0" smtClean="0">
                <a:latin typeface="Arial Black" pitchFamily="34" charset="0"/>
                <a:cs typeface="Arial" pitchFamily="34" charset="0"/>
              </a:rPr>
              <a:t> ОБРАТИМУЮ БИНАРНОСТЬ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СЛЕДУЕТ ВОСПРИНИМАТЬ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КАК ДВА ФУНДАМЕНТАЛЬНЫХ СПОСОБА КОНСТРУИРОВАНИЯ СТРУКТУРНОГО И ДИНАМИЧЕСКОГО ПРОСТРАНСТВЕННО-ВРЕМЕННОГО  ПОРЯДКА В ПРИРОДЕ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57166"/>
            <a:ext cx="20717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Вводим, предложенную</a:t>
            </a:r>
          </a:p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Р. Бартини, аксиому порядка вида 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100" b="1" baseline="-25000" dirty="0" smtClean="0">
                <a:latin typeface="Arial" pitchFamily="34" charset="0"/>
                <a:cs typeface="Arial" pitchFamily="34" charset="0"/>
              </a:rPr>
              <a:t>3 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┴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1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ФИЗИКО-МАТЕМАТИЧЕСКАЯ ЭВОЛЮЦИЯ ЗНАНИЯ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427470" cy="521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Arial Black" pitchFamily="34" charset="0"/>
              </a:rPr>
              <a:t/>
            </a:r>
            <a:br>
              <a:rPr lang="ru-RU" sz="1800" b="1" dirty="0" smtClean="0">
                <a:latin typeface="Arial Black" pitchFamily="34" charset="0"/>
              </a:rPr>
            </a:br>
            <a:r>
              <a:rPr lang="ru-RU" sz="1800" b="1" dirty="0" smtClean="0">
                <a:latin typeface="Arial Black" pitchFamily="34" charset="0"/>
              </a:rPr>
              <a:t>ФИЗИЧЕСКИЕ ВЕЛИЧИНЫ КАК СТРУКТУРНЫЕ ОБРАЗОВАНИЯ</a:t>
            </a: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b="1" dirty="0" smtClean="0">
                <a:latin typeface="Arial Black" pitchFamily="34" charset="0"/>
              </a:rPr>
              <a:t> ЭВОЛЮЦИОНИРУЮЩЕГО ПРОСТРАНСТВА-ВРЕМЕНИ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«</a:t>
            </a:r>
            <a:r>
              <a:rPr lang="ru-RU" sz="1300" dirty="0" smtClean="0"/>
              <a:t>мы должны позволить теории… создавать ее собственную пространственно-временную арену, начиная с конфигурации, в которой пространство и время отсутствуют. </a:t>
            </a:r>
            <a:br>
              <a:rPr lang="ru-RU" sz="1300" dirty="0" smtClean="0"/>
            </a:br>
            <a:r>
              <a:rPr lang="ru-RU" sz="1300" dirty="0" smtClean="0"/>
              <a:t>Разобравшись в том, как возникают пространство и время, мы смогли бы сделать огромный шаг к ответу на ключевой вопрос, какая геометрическая структура возникает на самом деле».   </a:t>
            </a:r>
            <a:r>
              <a:rPr lang="ru-RU" sz="1050" dirty="0" smtClean="0"/>
              <a:t>Б. Грин. «Элегантная Вселенная»</a:t>
            </a:r>
            <a:br>
              <a:rPr lang="ru-RU" sz="105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800" b="1" i="1" dirty="0" smtClean="0"/>
              <a:t>СТАДИИ ЭВОЛЮЦИИ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785926"/>
            <a:ext cx="2143140" cy="378621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1600" dirty="0" smtClean="0"/>
              <a:t>0 – мерное </a:t>
            </a:r>
          </a:p>
          <a:p>
            <a:pPr algn="ctr">
              <a:buNone/>
            </a:pPr>
            <a:r>
              <a:rPr lang="ru-RU" sz="1600" dirty="0" smtClean="0"/>
              <a:t>пространство-время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Вселенский «фон»,</a:t>
            </a:r>
          </a:p>
          <a:p>
            <a:pPr algn="ctr">
              <a:buNone/>
            </a:pPr>
            <a:r>
              <a:rPr lang="ru-RU" sz="1600" dirty="0" smtClean="0"/>
              <a:t>порождающий эволюцию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Начальное условие </a:t>
            </a:r>
          </a:p>
          <a:p>
            <a:pPr algn="ctr"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для возникновения  </a:t>
            </a:r>
          </a:p>
          <a:p>
            <a:pPr algn="ctr"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многомерного</a:t>
            </a:r>
          </a:p>
          <a:p>
            <a:pPr algn="ctr"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расслоения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LT –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поля</a:t>
            </a:r>
          </a:p>
          <a:p>
            <a:pPr algn="ctr">
              <a:buNone/>
            </a:pP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dirty="0" smtClean="0"/>
              <a:t>По аналогии с физикой состояние </a:t>
            </a:r>
            <a:r>
              <a:rPr lang="en-US" sz="1600" b="1" dirty="0" smtClean="0"/>
              <a:t>L</a:t>
            </a:r>
            <a:r>
              <a:rPr lang="ru-RU" sz="1600" b="1" baseline="30000" dirty="0" smtClean="0"/>
              <a:t>0</a:t>
            </a:r>
            <a:r>
              <a:rPr lang="en-US" sz="1600" b="1" dirty="0" smtClean="0"/>
              <a:t>T</a:t>
            </a:r>
            <a:r>
              <a:rPr lang="ru-RU" sz="1600" b="1" baseline="30000" dirty="0" smtClean="0"/>
              <a:t>0  </a:t>
            </a:r>
            <a:r>
              <a:rPr lang="ru-RU" sz="1600" dirty="0" smtClean="0"/>
              <a:t>можно сопоставить  с абсолютной «базой расслоенного» пространства-времени</a:t>
            </a:r>
          </a:p>
          <a:p>
            <a:pPr marL="0" indent="0" algn="ctr">
              <a:buNone/>
            </a:pPr>
            <a:endParaRPr lang="ru-RU" sz="1600" i="1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Arial Black" pitchFamily="34" charset="0"/>
              </a:rPr>
              <a:t>«Абсолютная база»,</a:t>
            </a:r>
            <a:r>
              <a:rPr lang="ru-RU" sz="1600" dirty="0" smtClean="0">
                <a:latin typeface="Arial Black" pitchFamily="34" charset="0"/>
              </a:rPr>
              <a:t>  </a:t>
            </a:r>
            <a:r>
              <a:rPr lang="ru-RU" sz="1600" dirty="0" smtClean="0"/>
              <a:t>характеризует общее состояние предэволюционной структуры пространства-времени.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1" dirty="0" smtClean="0">
              <a:cs typeface="Arial" pitchFamily="34" charset="0"/>
            </a:endParaRPr>
          </a:p>
          <a:p>
            <a:pPr algn="ctr">
              <a:buNone/>
            </a:pP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16" y="1785926"/>
            <a:ext cx="2214546" cy="41434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400" i="1" dirty="0" smtClean="0">
                <a:latin typeface="Arial Black" pitchFamily="34" charset="0"/>
                <a:cs typeface="Arial" pitchFamily="34" charset="0"/>
              </a:rPr>
              <a:t>Если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РАДИАН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1400" u="sng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400" u="sng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 )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= 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 Black" pitchFamily="34" charset="0"/>
                <a:cs typeface="Arial" pitchFamily="34" charset="0"/>
              </a:rPr>
              <a:t>то</a:t>
            </a:r>
            <a:endParaRPr lang="ru-RU" sz="1400" b="1" u="sng" dirty="0" smtClean="0"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300" dirty="0" smtClean="0"/>
              <a:t>физическое «пространство» </a:t>
            </a:r>
          </a:p>
          <a:p>
            <a:pPr algn="ctr">
              <a:buNone/>
            </a:pPr>
            <a:r>
              <a:rPr lang="ru-RU" sz="1300" dirty="0" smtClean="0"/>
              <a:t>однородно и изотропно, а</a:t>
            </a:r>
          </a:p>
          <a:p>
            <a:pPr algn="ctr">
              <a:buNone/>
            </a:pPr>
            <a:r>
              <a:rPr lang="ru-RU" sz="1300" dirty="0" smtClean="0"/>
              <a:t>числовое значение «1» теряет</a:t>
            </a:r>
          </a:p>
          <a:p>
            <a:pPr algn="ctr">
              <a:buNone/>
            </a:pPr>
            <a:r>
              <a:rPr lang="ru-RU" sz="1300" dirty="0" smtClean="0"/>
              <a:t> смысл математической и физической величины </a:t>
            </a:r>
            <a:r>
              <a:rPr lang="ru-RU" sz="1300" dirty="0" smtClean="0">
                <a:latin typeface="Arial Black" pitchFamily="34" charset="0"/>
              </a:rPr>
              <a:t>и</a:t>
            </a:r>
            <a:endParaRPr lang="ru-RU" sz="1300" dirty="0" smtClean="0"/>
          </a:p>
          <a:p>
            <a:pPr>
              <a:buNone/>
            </a:pPr>
            <a:endParaRPr lang="ru-RU" sz="1300" b="1" dirty="0" smtClean="0"/>
          </a:p>
          <a:p>
            <a:pPr marL="0" indent="0" algn="ctr">
              <a:buNone/>
            </a:pPr>
            <a:r>
              <a:rPr lang="ru-RU" sz="1300" b="1" dirty="0" smtClean="0">
                <a:latin typeface="Arial Black" pitchFamily="34" charset="0"/>
                <a:cs typeface="Arial" pitchFamily="34" charset="0"/>
              </a:rPr>
              <a:t>Возникает условие </a:t>
            </a:r>
          </a:p>
          <a:p>
            <a:pPr marL="0" indent="0" algn="ctr">
              <a:buNone/>
            </a:pPr>
            <a:r>
              <a:rPr lang="ru-RU" sz="1300" b="1" dirty="0" smtClean="0">
                <a:latin typeface="Arial Black" pitchFamily="34" charset="0"/>
                <a:cs typeface="Arial" pitchFamily="34" charset="0"/>
              </a:rPr>
              <a:t>абсолютного бессилия математики</a:t>
            </a:r>
          </a:p>
          <a:p>
            <a:pPr>
              <a:buNone/>
            </a:pPr>
            <a:endParaRPr lang="ru-RU" sz="1100" b="1" dirty="0" smtClean="0"/>
          </a:p>
          <a:p>
            <a:pPr>
              <a:buNone/>
            </a:pPr>
            <a:r>
              <a:rPr lang="ru-RU" sz="1400" dirty="0" smtClean="0">
                <a:latin typeface="Arial Black" pitchFamily="34" charset="0"/>
                <a:cs typeface="Arial" pitchFamily="34" charset="0"/>
              </a:rPr>
              <a:t>Если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РАДИАН (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400" b="1" u="sng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u="sng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 ) ≠ 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 Black" pitchFamily="34" charset="0"/>
                <a:cs typeface="Arial" pitchFamily="34" charset="0"/>
              </a:rPr>
              <a:t>то</a:t>
            </a:r>
            <a:endParaRPr lang="ru-RU" sz="1400" b="1" u="sng" dirty="0" smtClean="0"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300" dirty="0" smtClean="0"/>
              <a:t>начинается физическое  расслоение субстанции  пространства-времени </a:t>
            </a:r>
            <a:r>
              <a:rPr lang="ru-RU" sz="1300" dirty="0" smtClean="0">
                <a:latin typeface="Arial Black" pitchFamily="34" charset="0"/>
              </a:rPr>
              <a:t>и</a:t>
            </a:r>
          </a:p>
          <a:p>
            <a:pPr algn="ctr">
              <a:buNone/>
            </a:pPr>
            <a:endParaRPr lang="ru-RU" sz="1100" b="1" dirty="0" smtClean="0"/>
          </a:p>
          <a:p>
            <a:pPr marL="87313" indent="-87313" algn="ctr">
              <a:buNone/>
            </a:pPr>
            <a:r>
              <a:rPr lang="ru-RU" sz="1300" b="1" dirty="0" smtClean="0">
                <a:latin typeface="Arial Black" pitchFamily="34" charset="0"/>
              </a:rPr>
              <a:t>Возникают условия для</a:t>
            </a:r>
          </a:p>
          <a:p>
            <a:pPr marL="87313" indent="-87313" algn="ctr">
              <a:buNone/>
            </a:pPr>
            <a:r>
              <a:rPr lang="ru-RU" sz="1300" b="1" dirty="0" smtClean="0">
                <a:latin typeface="Arial Black" pitchFamily="34" charset="0"/>
              </a:rPr>
              <a:t>«необъяснимой эффективности математики»</a:t>
            </a:r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Единственно возможное  </a:t>
            </a:r>
          </a:p>
          <a:p>
            <a:pPr algn="ctr">
              <a:buNone/>
            </a:pPr>
            <a:r>
              <a:rPr lang="ru-RU" sz="1200" dirty="0" smtClean="0"/>
              <a:t>геометрическое  существование  </a:t>
            </a:r>
          </a:p>
          <a:p>
            <a:pPr algn="ctr">
              <a:buNone/>
            </a:pPr>
            <a:r>
              <a:rPr lang="ru-RU" sz="1200" dirty="0" smtClean="0"/>
              <a:t>величины L⁰T⁰ – абсолютно  </a:t>
            </a:r>
          </a:p>
          <a:p>
            <a:pPr algn="ctr">
              <a:buNone/>
            </a:pPr>
            <a:r>
              <a:rPr lang="ru-RU" sz="1200" dirty="0" smtClean="0"/>
              <a:t>симметричное однородное,  </a:t>
            </a:r>
          </a:p>
          <a:p>
            <a:pPr algn="ctr">
              <a:buNone/>
            </a:pPr>
            <a:r>
              <a:rPr lang="ru-RU" sz="1200" dirty="0" smtClean="0"/>
              <a:t>«лишенное размеров»  </a:t>
            </a:r>
          </a:p>
          <a:p>
            <a:pPr algn="ctr">
              <a:buNone/>
            </a:pPr>
            <a:r>
              <a:rPr lang="ru-RU" sz="1200" dirty="0" smtClean="0"/>
              <a:t>изотропное состояние.  </a:t>
            </a:r>
          </a:p>
          <a:p>
            <a:pPr algn="ctr"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Общий физический смысл ТПВ  с  </a:t>
            </a:r>
          </a:p>
          <a:p>
            <a:pPr algn="ctr">
              <a:buNone/>
            </a:pPr>
            <a:r>
              <a:rPr lang="ru-RU" sz="1200" dirty="0" smtClean="0"/>
              <a:t>координатами L⁰T⁰  – необходимые   </a:t>
            </a:r>
          </a:p>
          <a:p>
            <a:pPr algn="ctr">
              <a:buNone/>
            </a:pPr>
            <a:r>
              <a:rPr lang="ru-RU" sz="1200" dirty="0" smtClean="0"/>
              <a:t>условие (потенция) для возникновения  </a:t>
            </a:r>
          </a:p>
          <a:p>
            <a:pPr algn="ctr">
              <a:buNone/>
            </a:pPr>
            <a:r>
              <a:rPr lang="ru-RU" sz="1200" dirty="0" smtClean="0"/>
              <a:t>эволюции материальной субстанции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456" y="1864049"/>
            <a:ext cx="4480560" cy="24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226" y="4469740"/>
            <a:ext cx="3324286" cy="9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0892" y="5529358"/>
            <a:ext cx="4800000" cy="6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51511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НОЛЬМЕРНАЯ СТРУКТУРНАЯ УПОРЯДОЧЕННОСТЬ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ПРОСТРАНСТВА-ВРЕМЕНИ</a:t>
            </a:r>
            <a:endParaRPr lang="ru-RU" sz="16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14788"/>
            <a:ext cx="75724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НОЛЬМЕРНАЯ СТРУКТУРА ПРОСТРАНСТВА-ВРЕМЕНИ</a:t>
            </a:r>
          </a:p>
          <a:p>
            <a:pPr algn="ctr"/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/>
              <a:t>НОЛЬМЕРНАЯ </a:t>
            </a:r>
            <a:r>
              <a:rPr lang="en-US" i="1" dirty="0" smtClean="0"/>
              <a:t>LT</a:t>
            </a:r>
            <a:r>
              <a:rPr lang="ru-RU" i="1" dirty="0" smtClean="0"/>
              <a:t>-СТРУКТУРА ПРОСТРАНСТВА-ВРЕМЕНИ</a:t>
            </a:r>
          </a:p>
          <a:p>
            <a:pPr algn="ctr"/>
            <a:endParaRPr lang="ru-RU" i="1" dirty="0" smtClean="0"/>
          </a:p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 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БАЗОВЫЕ ФИЗИЧЕСКИЕ </a:t>
            </a:r>
            <a:r>
              <a:rPr lang="en-US" b="1" dirty="0" smtClean="0"/>
              <a:t>LT</a:t>
            </a:r>
            <a:r>
              <a:rPr lang="ru-RU" b="1" dirty="0" smtClean="0"/>
              <a:t>-СТРУКТУРЫ  </a:t>
            </a:r>
          </a:p>
          <a:p>
            <a:pPr algn="ctr"/>
            <a:r>
              <a:rPr lang="ru-RU" dirty="0" smtClean="0"/>
              <a:t>ПРОСТРАНСТВА-ВРЕМЕНИ</a:t>
            </a:r>
          </a:p>
          <a:p>
            <a:pPr algn="ctr"/>
            <a:endParaRPr lang="ru-RU" sz="900" dirty="0" smtClean="0"/>
          </a:p>
          <a:p>
            <a:pPr algn="ctr"/>
            <a:r>
              <a:rPr lang="ru-RU" sz="2400" dirty="0" smtClean="0"/>
              <a:t> </a:t>
            </a:r>
            <a:r>
              <a:rPr lang="ru-RU" sz="2400" dirty="0" smtClean="0">
                <a:latin typeface="Arial Black" pitchFamily="34" charset="0"/>
              </a:rPr>
              <a:t>[</a:t>
            </a:r>
            <a:r>
              <a:rPr lang="en-US" sz="2400" dirty="0" smtClean="0">
                <a:latin typeface="Arial Black" pitchFamily="34" charset="0"/>
              </a:rPr>
              <a:t>L</a:t>
            </a:r>
            <a:r>
              <a:rPr lang="ru-RU" sz="2400" baseline="30000" dirty="0" smtClean="0">
                <a:latin typeface="Arial Black" pitchFamily="34" charset="0"/>
              </a:rPr>
              <a:t>0</a:t>
            </a:r>
            <a:r>
              <a:rPr lang="ru-RU" sz="2400" dirty="0" smtClean="0">
                <a:latin typeface="Arial Black" pitchFamily="34" charset="0"/>
              </a:rPr>
              <a:t>] и [</a:t>
            </a:r>
            <a:r>
              <a:rPr lang="en-US" sz="2400" dirty="0" smtClean="0">
                <a:latin typeface="Arial Black" pitchFamily="34" charset="0"/>
              </a:rPr>
              <a:t>T</a:t>
            </a:r>
            <a:r>
              <a:rPr lang="ru-RU" sz="2400" baseline="30000" dirty="0" smtClean="0">
                <a:latin typeface="Arial Black" pitchFamily="34" charset="0"/>
              </a:rPr>
              <a:t>0</a:t>
            </a:r>
            <a:r>
              <a:rPr lang="ru-RU" sz="2400" dirty="0" smtClean="0">
                <a:latin typeface="Arial Black" pitchFamily="34" charset="0"/>
              </a:rPr>
              <a:t>]</a:t>
            </a: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9779" y="1714488"/>
            <a:ext cx="2346667" cy="57150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357430"/>
            <a:ext cx="4480560" cy="24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4"/>
            <a:ext cx="7772400" cy="5714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Arial Black" pitchFamily="34" charset="0"/>
              </a:rPr>
              <a:t>«СПИНОРНЫЕ» И «ТОРСИОННЫЕ» СТРУКТУРЫ </a:t>
            </a:r>
            <a:r>
              <a:rPr lang="en-US" sz="1800" dirty="0" smtClean="0">
                <a:latin typeface="Arial Black" pitchFamily="34" charset="0"/>
              </a:rPr>
              <a:t>LT </a:t>
            </a:r>
            <a:r>
              <a:rPr lang="ru-RU" sz="1800" dirty="0" smtClean="0">
                <a:latin typeface="Arial Black" pitchFamily="34" charset="0"/>
              </a:rPr>
              <a:t>- ПОЛЯ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3214710" cy="19288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Вращения возникают и существует и до момента измерения в качестве реальности</a:t>
            </a:r>
          </a:p>
          <a:p>
            <a:pPr>
              <a:spcBef>
                <a:spcPts val="0"/>
              </a:spcBef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Вращение существуют как динамическая составляющая и в пространства–времени, </a:t>
            </a:r>
          </a:p>
          <a:p>
            <a:pPr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 в «теле» материальной субстанции</a:t>
            </a:r>
          </a:p>
          <a:p>
            <a:pPr>
              <a:spcBef>
                <a:spcPts val="0"/>
              </a:spcBef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12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298258"/>
            <a:ext cx="3025140" cy="22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694" y="959699"/>
            <a:ext cx="2796190" cy="30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2262857" cy="23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08"/>
            <a:ext cx="252888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1406" y="642918"/>
            <a:ext cx="32861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 Black" pitchFamily="34" charset="0"/>
              </a:rPr>
              <a:t>СТРУКТУРА ПРОСТРАНСТВА–ВРЕМЕНИ 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642918"/>
            <a:ext cx="3571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 Black" pitchFamily="34" charset="0"/>
              </a:rPr>
              <a:t>СТРУКТУРЫ МАТЕРИАЛЬНОЙ СУБСТАНЦИИ 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95897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 smtClean="0"/>
              <a:t>Центробежное вращение,  вероятно, следует отождествить с понятием «орбитального момента», а внутреннее – с понятием «спин».</a:t>
            </a:r>
          </a:p>
          <a:p>
            <a:pPr algn="ctr"/>
            <a:r>
              <a:rPr lang="ru-RU" sz="800" b="1" i="1" dirty="0" smtClean="0"/>
              <a:t>«Внутренний» спин ориентируется вдоль движения Времени и поперек движений Пространства</a:t>
            </a:r>
            <a:endParaRPr lang="ru-RU" sz="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СТРУКТУРЫ СОПРЯЖЕННОЙ КРИВИЗНЫ </a:t>
            </a:r>
            <a:r>
              <a:rPr lang="en-US" sz="1600" dirty="0" smtClean="0">
                <a:latin typeface="Arial Black" pitchFamily="34" charset="0"/>
              </a:rPr>
              <a:t>LT</a:t>
            </a:r>
            <a:r>
              <a:rPr lang="ru-RU" sz="1600" dirty="0" smtClean="0">
                <a:latin typeface="Arial Black" pitchFamily="34" charset="0"/>
              </a:rPr>
              <a:t> – ПОЛЯ 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14754"/>
            <a:ext cx="3895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57818" y="1600200"/>
            <a:ext cx="34290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dirty="0" smtClean="0">
                <a:latin typeface="Arial Black" pitchFamily="34" charset="0"/>
              </a:rPr>
              <a:t>Хиральность как общее свойство асимметричной эволюции</a:t>
            </a:r>
          </a:p>
          <a:p>
            <a:pPr algn="ctr">
              <a:buNone/>
            </a:pPr>
            <a:endParaRPr lang="ru-RU" sz="12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1200" i="1" dirty="0" smtClean="0">
                <a:latin typeface="Arial Black" pitchFamily="34" charset="0"/>
              </a:rPr>
              <a:t>Хиральность </a:t>
            </a:r>
          </a:p>
          <a:p>
            <a:r>
              <a:rPr lang="ru-RU" sz="1200" dirty="0" smtClean="0"/>
              <a:t>кривизны</a:t>
            </a:r>
          </a:p>
          <a:p>
            <a:r>
              <a:rPr lang="ru-RU" sz="1200" dirty="0" smtClean="0"/>
              <a:t>вращения</a:t>
            </a:r>
          </a:p>
          <a:p>
            <a:r>
              <a:rPr lang="ru-RU" sz="1200" dirty="0" smtClean="0"/>
              <a:t>левого и правого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Левая положительная кривизна сопрягается с правой–отрицательной</a:t>
            </a:r>
          </a:p>
          <a:p>
            <a:pPr>
              <a:buNone/>
            </a:pPr>
            <a:endParaRPr lang="ru-RU" sz="1200" dirty="0" smtClean="0"/>
          </a:p>
          <a:p>
            <a:pPr marL="0" indent="0" algn="ctr">
              <a:buNone/>
            </a:pPr>
            <a:r>
              <a:rPr lang="ru-RU" sz="1200" dirty="0" smtClean="0"/>
              <a:t>Вращение начального состояния всегда сопровождается обратным вращением завершенного состояния</a:t>
            </a:r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b="1" i="1" dirty="0" smtClean="0"/>
              <a:t>Вне зависимости от:</a:t>
            </a:r>
          </a:p>
          <a:p>
            <a:pPr>
              <a:buNone/>
            </a:pPr>
            <a:r>
              <a:rPr lang="ru-RU" sz="1200" dirty="0" smtClean="0"/>
              <a:t> – масштаба природного явления;</a:t>
            </a:r>
          </a:p>
          <a:p>
            <a:pPr marL="0" indent="0">
              <a:buNone/>
            </a:pPr>
            <a:r>
              <a:rPr lang="ru-RU" sz="1200" dirty="0" smtClean="0"/>
              <a:t> – качественных и количественных характеристик вещества.</a:t>
            </a:r>
            <a:endParaRPr lang="ru-RU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38671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7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Arial Black" pitchFamily="34" charset="0"/>
              </a:rPr>
              <a:t>LT</a:t>
            </a:r>
            <a:r>
              <a:rPr lang="ru-RU" sz="1600" b="1" dirty="0" smtClean="0">
                <a:latin typeface="Arial Black" pitchFamily="34" charset="0"/>
              </a:rPr>
              <a:t>-ВЕЛИЧИНЫ КАК СТРУКТУРНЫЕ КОНСТАНТЫ</a:t>
            </a: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2000" b="1" dirty="0" smtClean="0"/>
              <a:t>Типы бинарных  </a:t>
            </a:r>
            <a:r>
              <a:rPr lang="en-US" sz="2000" b="1" dirty="0" smtClean="0"/>
              <a:t>LT</a:t>
            </a:r>
            <a:r>
              <a:rPr lang="ru-RU" sz="2000" b="1" dirty="0" smtClean="0"/>
              <a:t>–структур</a:t>
            </a:r>
            <a:br>
              <a:rPr lang="ru-RU" sz="2000" b="1" dirty="0" smtClean="0"/>
            </a:br>
            <a:r>
              <a:rPr lang="ru-RU" sz="1600" dirty="0" smtClean="0"/>
              <a:t> Структурные классы бинарных </a:t>
            </a:r>
            <a:r>
              <a:rPr lang="en-US" sz="1600" dirty="0" smtClean="0"/>
              <a:t>LT</a:t>
            </a:r>
            <a:r>
              <a:rPr lang="ru-RU" sz="1600" dirty="0" smtClean="0"/>
              <a:t>-величин включают: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500702"/>
            <a:ext cx="8715436" cy="1428760"/>
          </a:xfrm>
        </p:spPr>
        <p:txBody>
          <a:bodyPr>
            <a:normAutofit fontScale="40000" lnSpcReduction="20000"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ДЕТАЛЬНОЕ ИЗУЧЕНИЕ «ТОНКОЙ СТРУКТУРЫ» </a:t>
            </a:r>
            <a:r>
              <a:rPr lang="en-US" sz="2300" dirty="0" smtClean="0">
                <a:solidFill>
                  <a:schemeClr val="tx1"/>
                </a:solidFill>
                <a:latin typeface="Arial Black" pitchFamily="34" charset="0"/>
              </a:rPr>
              <a:t>LT</a:t>
            </a:r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–ПОЛЕЙ ВЕДЕТ К БОЛЕЕ ГЛУБОКОМУ ПОНИМАНИЮ ФИЗИЧЕСКИХ  ОСНОВАНИЙ </a:t>
            </a:r>
            <a:r>
              <a:rPr lang="en-US" sz="2300" dirty="0" smtClean="0">
                <a:solidFill>
                  <a:schemeClr val="tx1"/>
                </a:solidFill>
                <a:latin typeface="Arial Black" pitchFamily="34" charset="0"/>
              </a:rPr>
              <a:t>LT</a:t>
            </a:r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–СИСТЕМЫ</a:t>
            </a:r>
          </a:p>
          <a:p>
            <a:r>
              <a:rPr lang="ru-RU" sz="25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Структуры сопряженной кривизны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расположены во второй и четвертой четверти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–поля и </a:t>
            </a:r>
            <a:r>
              <a:rPr lang="ru-RU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ассоциируются  с инерционным полем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5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sz="25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«Спинорные» и «торсионные» объекты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общей структуру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-поля, однозначно локализованы в первой и третьей четверти любой локальной ТПВ, </a:t>
            </a:r>
            <a:r>
              <a:rPr lang="ru-RU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которым соответствует процесс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общесистемного </a:t>
            </a:r>
            <a:r>
              <a:rPr lang="ru-RU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развития, совпадающим с ориентацией гравитационного поля,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поля, обладающего ускорением. </a:t>
            </a:r>
          </a:p>
          <a:p>
            <a:r>
              <a:rPr lang="ru-RU" sz="25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Вероятно, можно утверждать</a:t>
            </a:r>
            <a:r>
              <a:rPr lang="ru-RU" sz="2500" dirty="0" smtClean="0">
                <a:solidFill>
                  <a:schemeClr val="tx1"/>
                </a:solidFill>
              </a:rPr>
              <a:t>, что каждая «точка» пространства-времени (ТПВ) содержит в своей структуре «спин–торсионный объект», строго локализованный в ее общей геометрической структуре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299" y="3393294"/>
            <a:ext cx="3171825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486" y="1285860"/>
            <a:ext cx="3840480" cy="38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2981" y="1428736"/>
            <a:ext cx="357901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857356" y="3071810"/>
            <a:ext cx="1867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cs typeface="Arial" pitchFamily="34" charset="0"/>
              </a:rPr>
              <a:t>Хиральность кривизны </a:t>
            </a:r>
            <a:r>
              <a:rPr lang="en-US" sz="800" b="1" dirty="0" smtClean="0">
                <a:cs typeface="Arial" pitchFamily="34" charset="0"/>
              </a:rPr>
              <a:t>LT</a:t>
            </a:r>
            <a:r>
              <a:rPr lang="ru-RU" sz="800" b="1" dirty="0" smtClean="0">
                <a:cs typeface="Arial" pitchFamily="34" charset="0"/>
              </a:rPr>
              <a:t>–структуры </a:t>
            </a:r>
            <a:endParaRPr lang="ru-RU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4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>
                <a:latin typeface="Arial Black" pitchFamily="34" charset="0"/>
              </a:rPr>
              <a:t>ОДНОМЕРНАЯ </a:t>
            </a:r>
            <a:r>
              <a:rPr lang="ru-RU" sz="1800" b="1" dirty="0">
                <a:latin typeface="Arial Black" pitchFamily="34" charset="0"/>
              </a:rPr>
              <a:t>ЭВОЛЮЦИЯ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сопряженных одномерных </a:t>
            </a:r>
            <a:r>
              <a:rPr lang="en-US" sz="1800" dirty="0"/>
              <a:t>LT</a:t>
            </a:r>
            <a:r>
              <a:rPr lang="ru-RU" sz="1800" dirty="0"/>
              <a:t>-величин (</a:t>
            </a:r>
            <a:r>
              <a:rPr lang="ru-RU" sz="1800" b="1" dirty="0"/>
              <a:t>4</a:t>
            </a:r>
            <a:r>
              <a:rPr lang="ru-RU" sz="1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3174" y="1285860"/>
            <a:ext cx="3571900" cy="50006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4800" dirty="0" smtClean="0"/>
              <a:t>    </a:t>
            </a:r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r>
              <a:rPr lang="ru-RU" sz="4800" dirty="0" smtClean="0"/>
              <a:t>  </a:t>
            </a:r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ОДНОМЕРНОЕ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СТРУКТУРНОЕ РАССЛОЕНИЕ</a:t>
            </a:r>
          </a:p>
          <a:p>
            <a:pPr algn="ctr"/>
            <a:r>
              <a:rPr lang="ru-RU" sz="4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LT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-ПОЛЯ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в ОСК</a:t>
            </a:r>
            <a:endParaRPr lang="ru-RU" sz="4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715016"/>
            <a:ext cx="2714644" cy="100013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Возникает мир реальности, который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обладает вечностью и бесконечностью,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где применимо понятие бесконечного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деления  «пространства» и «времени»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i="1" dirty="0" smtClean="0">
                <a:latin typeface="Arial Black" pitchFamily="34" charset="0"/>
              </a:rPr>
              <a:t>Возникает первичная бинарная структура пространства-времени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3071802" y="5929330"/>
            <a:ext cx="2857520" cy="857256"/>
          </a:xfrm>
        </p:spPr>
        <p:txBody>
          <a:bodyPr>
            <a:noAutofit/>
          </a:bodyPr>
          <a:lstStyle/>
          <a:p>
            <a:pPr algn="ctr"/>
            <a:r>
              <a:rPr lang="ru-RU" sz="900" dirty="0" smtClean="0"/>
              <a:t>Возникает сопряженное «спиновое» движение</a:t>
            </a:r>
          </a:p>
          <a:p>
            <a:pPr algn="ctr"/>
            <a:r>
              <a:rPr lang="ru-RU" sz="900" dirty="0" smtClean="0"/>
              <a:t> «Спин» заложен в структуру пространства-времени и изначально возникает как бинарная структура</a:t>
            </a:r>
          </a:p>
          <a:p>
            <a:pPr algn="ctr"/>
            <a:r>
              <a:rPr lang="ru-RU" sz="900" dirty="0" smtClean="0"/>
              <a:t>Причина «спина» -  вращательное расслоение </a:t>
            </a:r>
          </a:p>
          <a:p>
            <a:pPr algn="ctr"/>
            <a:r>
              <a:rPr lang="ru-RU" sz="900" dirty="0" smtClean="0"/>
              <a:t>базы пространства-времени</a:t>
            </a:r>
            <a:endParaRPr lang="ru-RU" sz="9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077" y="646643"/>
            <a:ext cx="2566393" cy="63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85926"/>
            <a:ext cx="2819794" cy="20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142984"/>
            <a:ext cx="2510188" cy="257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571612"/>
            <a:ext cx="2765715" cy="281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786190"/>
            <a:ext cx="2973333" cy="1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143380"/>
            <a:ext cx="2590800" cy="18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546423"/>
            <a:ext cx="2508885" cy="16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4680603"/>
            <a:ext cx="1280160" cy="13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072198" y="6089712"/>
            <a:ext cx="306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 Black" pitchFamily="34" charset="0"/>
              </a:rPr>
              <a:t>Нет состояний и переходного процесса</a:t>
            </a:r>
          </a:p>
          <a:p>
            <a:pPr algn="ctr"/>
            <a:r>
              <a:rPr lang="ru-RU" sz="1000" dirty="0" smtClean="0">
                <a:latin typeface="Arial Black" pitchFamily="34" charset="0"/>
              </a:rPr>
              <a:t>Возникло Движение без оболочек</a:t>
            </a:r>
          </a:p>
          <a:p>
            <a:pPr algn="ctr"/>
            <a:r>
              <a:rPr lang="ru-RU" sz="1000" dirty="0" smtClean="0">
                <a:latin typeface="Arial Black" pitchFamily="34" charset="0"/>
              </a:rPr>
              <a:t>Этап  предматериальной эволюции</a:t>
            </a:r>
            <a:endParaRPr lang="ru-RU" sz="10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4653933"/>
            <a:ext cx="1686878" cy="13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14282" y="571480"/>
            <a:ext cx="25003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FF"/>
                </a:solidFill>
                <a:latin typeface="Arial Black" pitchFamily="34" charset="0"/>
              </a:rPr>
              <a:t>Взаимодействие </a:t>
            </a:r>
          </a:p>
          <a:p>
            <a:pPr algn="ctr"/>
            <a:r>
              <a:rPr lang="ru-RU" sz="1000" b="1" dirty="0" smtClean="0">
                <a:solidFill>
                  <a:srgbClr val="0000FF"/>
                </a:solidFill>
                <a:latin typeface="Arial Black" pitchFamily="34" charset="0"/>
              </a:rPr>
              <a:t>качественно различных 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  <a:latin typeface="Arial Black" pitchFamily="34" charset="0"/>
              </a:rPr>
              <a:t>LT</a:t>
            </a:r>
            <a:r>
              <a:rPr lang="ru-RU" sz="1000" b="1" dirty="0" smtClean="0">
                <a:solidFill>
                  <a:srgbClr val="0000FF"/>
                </a:solidFill>
                <a:latin typeface="Arial Black" pitchFamily="34" charset="0"/>
              </a:rPr>
              <a:t>–структур создает Движение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48012" y="4499440"/>
            <a:ext cx="12957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 Black" pitchFamily="34" charset="0"/>
              </a:rPr>
              <a:t>ЦЕНТРОБЕЖНОЕ</a:t>
            </a:r>
            <a:endParaRPr lang="ru-RU" sz="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84435" y="4499440"/>
            <a:ext cx="8595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Arial Black" pitchFamily="34" charset="0"/>
                <a:cs typeface="Arial" pitchFamily="34" charset="0"/>
              </a:rPr>
              <a:t>внутреннее</a:t>
            </a:r>
            <a:endParaRPr lang="ru-RU" sz="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000108"/>
            <a:ext cx="10903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Arial Black" pitchFamily="34" charset="0"/>
              </a:rPr>
              <a:t>Пространство</a:t>
            </a:r>
            <a:endParaRPr lang="ru-RU" sz="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1000108"/>
            <a:ext cx="10903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 Black" pitchFamily="34" charset="0"/>
              </a:rPr>
              <a:t>Пространство</a:t>
            </a:r>
            <a:endParaRPr lang="ru-RU" sz="900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9345" y="214290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ИСПРАВИТЬ!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Пространство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ТРИНАРНОЕ ОБОБЩЕНИЕ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КООРДИНАТНОЙ СИСТЕМЫ ДЕКАРТА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РАЗЛИЧАЕТ КАЧЕСТВА «ТРЕХ» ТРЕХМЕРНЫХ МНОЖЕСТВ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8750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Тринарное множество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 + 3</a:t>
            </a:r>
          </a:p>
          <a:p>
            <a:pPr algn="ctr"/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1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+3;              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+3;             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+3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«Векторная»                                  «Плоскостная»                                        «Объемная»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различимость                                  различимость                                       различимость 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5" y="2576515"/>
            <a:ext cx="12858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256295"/>
            <a:ext cx="570151" cy="67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61" y="5286388"/>
            <a:ext cx="570151" cy="67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767" y="5286388"/>
            <a:ext cx="570151" cy="67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297117"/>
            <a:ext cx="745688" cy="6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0626" y="5297117"/>
            <a:ext cx="745688" cy="6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196" y="5297117"/>
            <a:ext cx="745688" cy="6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6503" y="5234005"/>
            <a:ext cx="671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5234005"/>
            <a:ext cx="671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6767" y="5234005"/>
            <a:ext cx="671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794936" y="5429264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6242" y="5429264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23762" y="5429264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5332" y="5429264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95596" y="5429264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795728" y="5429264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0101" y="6072206"/>
            <a:ext cx="735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«Точка пространства-времени»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(ТПВ) как однозначно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различимый и упорядоченный и динамичный </a:t>
            </a:r>
            <a:r>
              <a:rPr lang="ru-RU" b="1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3+3</a:t>
            </a:r>
            <a:r>
              <a:rPr lang="ru-RU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Универсум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068289"/>
            <a:ext cx="129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ТРИ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координатных системы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2038641"/>
            <a:ext cx="1006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ТРИ 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множества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2786058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Тринарное множество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образовано тремя типами числовых элементов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2786058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СТРОИМ ДИНАМИКУ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smtClean="0">
                <a:latin typeface="Arial Black" pitchFamily="34" charset="0"/>
                <a:cs typeface="Arial" pitchFamily="34" charset="0"/>
              </a:rPr>
              <a:t>ПРОСТРАНСТВА-ВРЕМЕНИ</a:t>
            </a:r>
            <a:r>
              <a:rPr lang="ru-RU" sz="1200" b="1" dirty="0" smtClean="0">
                <a:latin typeface="Arial Black" pitchFamily="34" charset="0"/>
                <a:cs typeface="Arial" pitchFamily="34" charset="0"/>
              </a:rPr>
              <a:t>»</a:t>
            </a:r>
            <a:endParaRPr lang="ru-RU" sz="12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 «АНТИЭНТРОПИЙНАЯ» ЭВОЛЮЦИЯ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ГЕОМЕТРИЧЕСКОЙ СТРУКТУРЫ </a:t>
            </a:r>
            <a:r>
              <a:rPr lang="en-US" sz="1600" dirty="0" smtClean="0">
                <a:latin typeface="Arial Black" pitchFamily="34" charset="0"/>
              </a:rPr>
              <a:t>LT</a:t>
            </a:r>
            <a:r>
              <a:rPr lang="ru-RU" sz="1600" dirty="0" smtClean="0">
                <a:latin typeface="Arial Black" pitchFamily="34" charset="0"/>
              </a:rPr>
              <a:t>–ПОЛЯ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0574" y="2634247"/>
            <a:ext cx="2291558" cy="86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1095714" cy="105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94055"/>
            <a:ext cx="1293274" cy="14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578255"/>
            <a:ext cx="1334000" cy="14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555777"/>
            <a:ext cx="1359217" cy="14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1067619" cy="10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Line 2"/>
          <p:cNvSpPr>
            <a:spLocks noChangeShapeType="1"/>
          </p:cNvSpPr>
          <p:nvPr/>
        </p:nvSpPr>
        <p:spPr bwMode="auto">
          <a:xfrm flipH="1" flipV="1">
            <a:off x="2428860" y="5072074"/>
            <a:ext cx="3929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3583" y="5567386"/>
            <a:ext cx="5667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5143514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1000108"/>
            <a:ext cx="2315239" cy="177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3382" y="942685"/>
            <a:ext cx="2058354" cy="20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94998" y="943152"/>
            <a:ext cx="2760952" cy="16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36" y="2857496"/>
            <a:ext cx="25717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600" b="1" dirty="0" smtClean="0">
                <a:solidFill>
                  <a:srgbClr val="0000FF"/>
                </a:solidFill>
              </a:rPr>
              <a:t>«Все «секреты» и «тайны» сосредоточены там, где … физические величины превращаются в ряды чисел» </a:t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900" dirty="0" smtClean="0"/>
              <a:t>Б.Е. Большаков</a:t>
            </a:r>
            <a:r>
              <a:rPr lang="ru-RU" sz="1800" b="1" dirty="0" smtClean="0">
                <a:solidFill>
                  <a:srgbClr val="0000FF"/>
                </a:solidFill>
              </a:rPr>
              <a:t/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en-US" sz="1800" b="1" dirty="0" smtClean="0">
                <a:latin typeface="Arial Black" pitchFamily="34" charset="0"/>
              </a:rPr>
              <a:t>LT</a:t>
            </a:r>
            <a:r>
              <a:rPr lang="ru-RU" sz="1800" b="1" dirty="0">
                <a:latin typeface="Arial Black" pitchFamily="34" charset="0"/>
              </a:rPr>
              <a:t>-СТРУКТУРА </a:t>
            </a:r>
            <a:r>
              <a:rPr lang="ru-RU" sz="1800" b="1" dirty="0" smtClean="0">
                <a:latin typeface="Arial Black" pitchFamily="34" charset="0"/>
              </a:rPr>
              <a:t>ЛОРАНА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Структурная многомерность рядов Лорана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06" y="1000108"/>
            <a:ext cx="2071702" cy="564360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Носит порождающий, эволюционный и инвариантный характер</a:t>
            </a:r>
          </a:p>
          <a:p>
            <a:pPr algn="ctr"/>
            <a:r>
              <a:rPr lang="ru-RU" sz="4000" u="sng" dirty="0" smtClean="0"/>
              <a:t>Обладает</a:t>
            </a:r>
            <a:endParaRPr lang="ru-RU" sz="4000" dirty="0" smtClean="0"/>
          </a:p>
          <a:p>
            <a:pPr algn="ctr"/>
            <a:r>
              <a:rPr lang="ru-RU" sz="3600" b="0" dirty="0" smtClean="0"/>
              <a:t>Расходящимся (порождающим) центром </a:t>
            </a:r>
            <a:r>
              <a:rPr lang="en-US" sz="3600" b="0" dirty="0" smtClean="0"/>
              <a:t>L</a:t>
            </a:r>
            <a:r>
              <a:rPr lang="ru-RU" sz="3600" b="0" baseline="30000" dirty="0" smtClean="0"/>
              <a:t>0</a:t>
            </a:r>
            <a:r>
              <a:rPr lang="en-US" sz="3600" b="0" dirty="0" smtClean="0"/>
              <a:t>T</a:t>
            </a:r>
            <a:r>
              <a:rPr lang="ru-RU" sz="3600" b="0" baseline="30000" dirty="0" smtClean="0"/>
              <a:t>0</a:t>
            </a:r>
            <a:r>
              <a:rPr lang="ru-RU" sz="3600" b="0" dirty="0" smtClean="0"/>
              <a:t>;</a:t>
            </a:r>
          </a:p>
          <a:p>
            <a:pPr algn="ctr"/>
            <a:r>
              <a:rPr lang="ru-RU" sz="3600" b="0" dirty="0" smtClean="0"/>
              <a:t>Сопряженностью внешней (черная) и внутренней (синяя) структур;</a:t>
            </a:r>
          </a:p>
          <a:p>
            <a:pPr algn="ctr"/>
            <a:r>
              <a:rPr lang="ru-RU" sz="3600" b="0" dirty="0" smtClean="0"/>
              <a:t>Многомерной уровневой иерархичностью;</a:t>
            </a:r>
          </a:p>
          <a:p>
            <a:pPr algn="ctr"/>
            <a:r>
              <a:rPr lang="ru-RU" sz="3600" b="0" dirty="0" smtClean="0"/>
              <a:t>Асимметричностью, порождающей движение;</a:t>
            </a:r>
          </a:p>
          <a:p>
            <a:pPr algn="ctr"/>
            <a:r>
              <a:rPr lang="ru-RU" sz="3600" b="0" dirty="0" smtClean="0"/>
              <a:t>Симметрией, необходимой для устойчивой эволюции природных процессов;</a:t>
            </a:r>
          </a:p>
          <a:p>
            <a:pPr algn="ctr"/>
            <a:r>
              <a:rPr lang="ru-RU" sz="3600" b="0" dirty="0" smtClean="0"/>
              <a:t>Общей эволюционной динамикой единого числового поля, единой геометрической структуры и единой система отношений</a:t>
            </a:r>
            <a:r>
              <a:rPr lang="ru-RU" sz="3600" dirty="0" smtClean="0"/>
              <a:t>;</a:t>
            </a:r>
          </a:p>
          <a:p>
            <a:pPr algn="ctr"/>
            <a:endParaRPr lang="ru-RU" sz="4000" u="sng" dirty="0" smtClean="0"/>
          </a:p>
          <a:p>
            <a:pPr algn="ctr"/>
            <a:r>
              <a:rPr lang="ru-RU" sz="4000" u="sng" dirty="0" smtClean="0"/>
              <a:t>Позволяет</a:t>
            </a:r>
            <a:endParaRPr lang="ru-RU" sz="4000" dirty="0" smtClean="0"/>
          </a:p>
          <a:p>
            <a:pPr algn="ctr"/>
            <a:r>
              <a:rPr lang="ru-RU" sz="3600" b="0" dirty="0" smtClean="0"/>
              <a:t>Достраивать иерархические уровни и прогнозировать детерминированную динамику эволюционирующей системы;</a:t>
            </a:r>
          </a:p>
          <a:p>
            <a:pPr algn="ctr"/>
            <a:endParaRPr lang="ru-RU" sz="3600" b="0" dirty="0" smtClean="0"/>
          </a:p>
          <a:p>
            <a:pPr algn="ctr"/>
            <a:r>
              <a:rPr lang="ru-RU" sz="3600" b="0" dirty="0" smtClean="0"/>
              <a:t>Решать «краевые» задачи при взаимодействие внутренних частей системы;</a:t>
            </a:r>
          </a:p>
          <a:p>
            <a:pPr algn="ctr"/>
            <a:endParaRPr lang="ru-RU" sz="3600" b="0" dirty="0" smtClean="0"/>
          </a:p>
          <a:p>
            <a:pPr algn="ctr"/>
            <a:r>
              <a:rPr lang="ru-RU" sz="3600" b="0" dirty="0" smtClean="0"/>
              <a:t>Замена ряда натуральных чисел рядов Лорана, обладающим наименьшим и наибольшим числовым значением, решает (устраняет) проблему бесконечности;</a:t>
            </a:r>
          </a:p>
          <a:p>
            <a:pPr algn="ctr"/>
            <a:endParaRPr lang="ru-RU" sz="3600" b="0" dirty="0" smtClean="0"/>
          </a:p>
          <a:p>
            <a:pPr algn="ctr"/>
            <a:r>
              <a:rPr lang="ru-RU" sz="3600" b="0" dirty="0" smtClean="0"/>
              <a:t>Описание любого процесса многомерной структурой Лорана предполагает конечные значения параметров описываемой системы.</a:t>
            </a:r>
          </a:p>
          <a:p>
            <a:pPr algn="ctr"/>
            <a:endParaRPr lang="ru-RU" sz="4800" b="0" dirty="0" smtClean="0"/>
          </a:p>
          <a:p>
            <a:pPr lvl="0"/>
            <a:endParaRPr lang="ru-RU" sz="4000" dirty="0" smtClean="0"/>
          </a:p>
          <a:p>
            <a:pPr lvl="0"/>
            <a:endParaRPr lang="ru-RU" sz="4000" dirty="0" smtClean="0"/>
          </a:p>
          <a:p>
            <a:endParaRPr lang="ru-RU" sz="160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143404" cy="250033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u="sng" dirty="0" smtClean="0"/>
              <a:t>Типы </a:t>
            </a:r>
            <a:r>
              <a:rPr lang="ru-RU" sz="5600" u="sng" dirty="0"/>
              <a:t>рядов Лорана</a:t>
            </a:r>
            <a:r>
              <a:rPr lang="ru-RU" sz="5600" dirty="0" smtClean="0"/>
              <a:t>:</a:t>
            </a:r>
            <a:endParaRPr lang="en-US" sz="5600" dirty="0" smtClean="0"/>
          </a:p>
          <a:p>
            <a:pPr lvl="0"/>
            <a:r>
              <a:rPr lang="ru-RU" sz="4300" dirty="0" smtClean="0"/>
              <a:t>Ряд </a:t>
            </a:r>
            <a:r>
              <a:rPr lang="en-US" sz="4300" dirty="0"/>
              <a:t>L</a:t>
            </a:r>
            <a:r>
              <a:rPr lang="en-US" sz="4300" baseline="30000" dirty="0"/>
              <a:t>n</a:t>
            </a:r>
            <a:r>
              <a:rPr lang="en-US" sz="4300" dirty="0"/>
              <a:t>T</a:t>
            </a:r>
            <a:r>
              <a:rPr lang="ru-RU" sz="4300" dirty="0"/>
              <a:t>⁻</a:t>
            </a:r>
            <a:r>
              <a:rPr lang="en-US" sz="4300" baseline="30000" dirty="0"/>
              <a:t>n</a:t>
            </a:r>
            <a:r>
              <a:rPr lang="ru-RU" sz="4300" dirty="0"/>
              <a:t>–</a:t>
            </a:r>
            <a:r>
              <a:rPr lang="en-US" sz="4300" dirty="0"/>
              <a:t>L</a:t>
            </a:r>
            <a:r>
              <a:rPr lang="ru-RU" sz="4300" dirty="0"/>
              <a:t>⁻</a:t>
            </a:r>
            <a:r>
              <a:rPr lang="en-US" sz="4300" baseline="30000" dirty="0"/>
              <a:t>n</a:t>
            </a:r>
            <a:r>
              <a:rPr lang="en-US" sz="4300" dirty="0"/>
              <a:t>T</a:t>
            </a:r>
            <a:r>
              <a:rPr lang="en-US" sz="4300" baseline="30000" dirty="0"/>
              <a:t>n</a:t>
            </a:r>
            <a:r>
              <a:rPr lang="en-US" sz="4300" dirty="0"/>
              <a:t> </a:t>
            </a:r>
            <a:r>
              <a:rPr lang="ru-RU" sz="4300" dirty="0"/>
              <a:t>равновесия - развития: симметрично–сходимый ряд; </a:t>
            </a:r>
          </a:p>
          <a:p>
            <a:r>
              <a:rPr lang="ru-RU" sz="4300" dirty="0"/>
              <a:t>Ряд </a:t>
            </a:r>
            <a:r>
              <a:rPr lang="en-US" sz="4300" dirty="0"/>
              <a:t>L</a:t>
            </a:r>
            <a:r>
              <a:rPr lang="en-US" sz="4300" baseline="30000" dirty="0"/>
              <a:t>n</a:t>
            </a:r>
            <a:r>
              <a:rPr lang="en-US" sz="4300" dirty="0"/>
              <a:t>T</a:t>
            </a:r>
            <a:r>
              <a:rPr lang="en-US" sz="4300" baseline="30000" dirty="0"/>
              <a:t>n</a:t>
            </a:r>
            <a:r>
              <a:rPr lang="ru-RU" sz="4300" dirty="0"/>
              <a:t> – </a:t>
            </a:r>
            <a:r>
              <a:rPr lang="en-US" sz="4300" dirty="0"/>
              <a:t>L</a:t>
            </a:r>
            <a:r>
              <a:rPr lang="ru-RU" sz="4300" dirty="0"/>
              <a:t>⁻</a:t>
            </a:r>
            <a:r>
              <a:rPr lang="en-US" sz="4300" baseline="30000" dirty="0"/>
              <a:t>n</a:t>
            </a:r>
            <a:r>
              <a:rPr lang="en-US" sz="4300" dirty="0"/>
              <a:t>T</a:t>
            </a:r>
            <a:r>
              <a:rPr lang="ru-RU" sz="4300" dirty="0"/>
              <a:t>⁻</a:t>
            </a:r>
            <a:r>
              <a:rPr lang="en-US" sz="4300" baseline="30000" dirty="0"/>
              <a:t>n</a:t>
            </a:r>
            <a:r>
              <a:rPr lang="ru-RU" sz="4300" dirty="0"/>
              <a:t> сохранения – разнообразия: асимметрично – расходимый ряд </a:t>
            </a:r>
          </a:p>
          <a:p>
            <a:r>
              <a:rPr lang="ru-RU" sz="4300" dirty="0"/>
              <a:t>Взаимно симметричные (взаимно сходящиеся) ряды: </a:t>
            </a:r>
          </a:p>
          <a:p>
            <a:r>
              <a:rPr lang="ru-RU" sz="4300" b="0" dirty="0"/>
              <a:t>- пространства</a:t>
            </a:r>
            <a:r>
              <a:rPr lang="ru-RU" sz="4300" b="0" i="1" dirty="0"/>
              <a:t> </a:t>
            </a:r>
            <a:r>
              <a:rPr lang="en-US" sz="4300" b="0" i="1" dirty="0"/>
              <a:t>L</a:t>
            </a:r>
            <a:r>
              <a:rPr lang="en-US" sz="4300" b="0" i="1" baseline="30000" dirty="0"/>
              <a:t>n</a:t>
            </a:r>
            <a:r>
              <a:rPr lang="en-US" sz="4300" b="0" i="1" dirty="0"/>
              <a:t>T</a:t>
            </a:r>
            <a:r>
              <a:rPr lang="ru-RU" sz="4300" b="0" i="1" baseline="30000" dirty="0"/>
              <a:t>0 </a:t>
            </a:r>
            <a:r>
              <a:rPr lang="ru-RU" sz="4300" b="0" dirty="0"/>
              <a:t>–</a:t>
            </a:r>
            <a:r>
              <a:rPr lang="ru-RU" sz="4300" b="0" i="1" dirty="0"/>
              <a:t> </a:t>
            </a:r>
            <a:r>
              <a:rPr lang="en-US" sz="4300" b="0" i="1" dirty="0"/>
              <a:t>L</a:t>
            </a:r>
            <a:r>
              <a:rPr lang="ru-RU" sz="4300" b="0" dirty="0"/>
              <a:t>⁻</a:t>
            </a:r>
            <a:r>
              <a:rPr lang="en-US" sz="4300" b="0" i="1" baseline="30000" dirty="0"/>
              <a:t>n</a:t>
            </a:r>
            <a:r>
              <a:rPr lang="en-US" sz="4300" b="0" i="1" dirty="0"/>
              <a:t>T</a:t>
            </a:r>
            <a:r>
              <a:rPr lang="ru-RU" sz="4300" b="0" i="1" baseline="30000" dirty="0"/>
              <a:t>0</a:t>
            </a:r>
            <a:r>
              <a:rPr lang="ru-RU" sz="4300" b="0" dirty="0"/>
              <a:t>;</a:t>
            </a:r>
          </a:p>
          <a:p>
            <a:r>
              <a:rPr lang="ru-RU" sz="4300" b="0" dirty="0"/>
              <a:t>- времени </a:t>
            </a:r>
            <a:r>
              <a:rPr lang="en-US" sz="4300" b="0" i="1" dirty="0"/>
              <a:t>L</a:t>
            </a:r>
            <a:r>
              <a:rPr lang="ru-RU" sz="4300" b="0" i="1" baseline="30000" dirty="0"/>
              <a:t>0</a:t>
            </a:r>
            <a:r>
              <a:rPr lang="en-US" sz="4300" b="0" i="1" dirty="0"/>
              <a:t>T</a:t>
            </a:r>
            <a:r>
              <a:rPr lang="en-US" sz="4300" b="0" i="1" baseline="30000" dirty="0"/>
              <a:t>n</a:t>
            </a:r>
            <a:r>
              <a:rPr lang="en-US" sz="4300" b="0" i="1" dirty="0"/>
              <a:t> </a:t>
            </a:r>
            <a:r>
              <a:rPr lang="ru-RU" sz="4300" b="0" dirty="0"/>
              <a:t>–</a:t>
            </a:r>
            <a:r>
              <a:rPr lang="ru-RU" sz="4300" b="0" i="1" dirty="0"/>
              <a:t> </a:t>
            </a:r>
            <a:r>
              <a:rPr lang="en-US" sz="4300" b="0" i="1" dirty="0"/>
              <a:t>L</a:t>
            </a:r>
            <a:r>
              <a:rPr lang="ru-RU" sz="4300" b="0" dirty="0"/>
              <a:t>⁻</a:t>
            </a:r>
            <a:r>
              <a:rPr lang="en-US" sz="4300" b="0" i="1" baseline="30000" dirty="0"/>
              <a:t>n</a:t>
            </a:r>
            <a:r>
              <a:rPr lang="en-US" sz="4300" b="0" i="1" dirty="0"/>
              <a:t>T</a:t>
            </a:r>
            <a:r>
              <a:rPr lang="ru-RU" sz="4300" b="0" i="1" baseline="30000" dirty="0"/>
              <a:t>0</a:t>
            </a:r>
            <a:r>
              <a:rPr lang="ru-RU" sz="4300" b="0" dirty="0"/>
              <a:t>.</a:t>
            </a:r>
          </a:p>
          <a:p>
            <a:r>
              <a:rPr lang="ru-RU" sz="4300" dirty="0"/>
              <a:t>Взаимно асимметричные сходящиеся («диагональные) ряды «базы» пространства-времени;</a:t>
            </a:r>
          </a:p>
          <a:p>
            <a:r>
              <a:rPr lang="ru-RU" sz="4300" dirty="0"/>
              <a:t>Взаимно симметрично–асимметричные  сходящиеся («диагональные) ряды «расслоения» </a:t>
            </a:r>
            <a:r>
              <a:rPr lang="ru-RU" sz="4300" dirty="0" smtClean="0"/>
              <a:t>пространства-времени</a:t>
            </a:r>
          </a:p>
          <a:p>
            <a:endParaRPr lang="ru-RU" sz="4300" dirty="0" smtClean="0"/>
          </a:p>
          <a:p>
            <a:pPr algn="ctr"/>
            <a:r>
              <a:rPr lang="ru-RU" sz="4300" dirty="0" smtClean="0">
                <a:latin typeface="Arial Black" pitchFamily="34" charset="0"/>
              </a:rPr>
              <a:t>Различия рядов Лорана в «базовых» и «расслоенных» </a:t>
            </a:r>
            <a:r>
              <a:rPr lang="en-US" sz="4300" dirty="0" smtClean="0">
                <a:latin typeface="Arial Black" pitchFamily="34" charset="0"/>
              </a:rPr>
              <a:t>LT</a:t>
            </a:r>
            <a:r>
              <a:rPr lang="ru-RU" sz="4300" dirty="0" smtClean="0">
                <a:latin typeface="Arial Black" pitchFamily="34" charset="0"/>
              </a:rPr>
              <a:t>–полях </a:t>
            </a:r>
            <a:endParaRPr lang="ru-RU" sz="4300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7408" y="3477252"/>
            <a:ext cx="2154856" cy="24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644" y="3477252"/>
            <a:ext cx="2225636" cy="24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986485"/>
            <a:ext cx="4655344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071546"/>
            <a:ext cx="2497455" cy="255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СТРУКТУРЫ ГЕНЕРАЦИИ ВОЛНОВЫХ СВОЙСТВ </a:t>
            </a:r>
            <a:r>
              <a:rPr lang="en-US" sz="1600" dirty="0" smtClean="0">
                <a:latin typeface="Arial Black" pitchFamily="34" charset="0"/>
              </a:rPr>
              <a:t>LT</a:t>
            </a:r>
            <a:r>
              <a:rPr lang="ru-RU" sz="1600" dirty="0" smtClean="0">
                <a:latin typeface="Arial Black" pitchFamily="34" charset="0"/>
              </a:rPr>
              <a:t>–ПОЛЯ </a:t>
            </a: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(Волновые свойства «Частицы»)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686800" cy="928694"/>
          </a:xfrm>
        </p:spPr>
        <p:txBody>
          <a:bodyPr>
            <a:normAutofit fontScale="77500" lnSpcReduction="20000"/>
          </a:bodyPr>
          <a:lstStyle/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                Псевдосферическая изолинейная                                   Модель движения  расслоенных   </a:t>
            </a:r>
          </a:p>
          <a:p>
            <a:r>
              <a:rPr lang="ru-RU" sz="1400" dirty="0" smtClean="0">
                <a:latin typeface="Arial Black" pitchFamily="34" charset="0"/>
              </a:rPr>
              <a:t>                             структура </a:t>
            </a:r>
            <a:r>
              <a:rPr lang="en-US" sz="1400" dirty="0" smtClean="0">
                <a:latin typeface="Arial Black" pitchFamily="34" charset="0"/>
              </a:rPr>
              <a:t>LT</a:t>
            </a:r>
            <a:r>
              <a:rPr lang="ru-RU" sz="1400" dirty="0" smtClean="0">
                <a:latin typeface="Arial Black" pitchFamily="34" charset="0"/>
              </a:rPr>
              <a:t>–поля                                                       базовых структур </a:t>
            </a:r>
            <a:r>
              <a:rPr lang="en-US" sz="1400" dirty="0" smtClean="0">
                <a:latin typeface="Arial Black" pitchFamily="34" charset="0"/>
              </a:rPr>
              <a:t>LT</a:t>
            </a:r>
            <a:r>
              <a:rPr lang="ru-RU" sz="1400" dirty="0" smtClean="0">
                <a:latin typeface="Arial Black" pitchFamily="34" charset="0"/>
              </a:rPr>
              <a:t>–поля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          (Расслоенные компоненты волны)                                             (Вращательные компоненты волны)</a:t>
            </a:r>
          </a:p>
          <a:p>
            <a:pPr algn="ctr"/>
            <a:endParaRPr lang="ru-RU" sz="1400" dirty="0" smtClean="0">
              <a:latin typeface="Arial Black" pitchFamily="34" charset="0"/>
            </a:endParaRPr>
          </a:p>
          <a:p>
            <a:pPr algn="ctr"/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2844" y="5357826"/>
            <a:ext cx="9001156" cy="14287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200" i="1" dirty="0" smtClean="0">
                <a:latin typeface="Arial Black" pitchFamily="34" charset="0"/>
              </a:rPr>
              <a:t>Процесс генерации волнового процесса</a:t>
            </a:r>
          </a:p>
          <a:p>
            <a:pPr algn="ctr"/>
            <a:r>
              <a:rPr lang="ru-RU" sz="4200" i="1" dirty="0" smtClean="0">
                <a:latin typeface="Arial Black" pitchFamily="34" charset="0"/>
              </a:rPr>
              <a:t>можно представить как системную совокупность процессов вращения, расслоения и колебания</a:t>
            </a:r>
            <a:endParaRPr lang="ru-RU" sz="3600" i="1" dirty="0" smtClean="0">
              <a:latin typeface="Arial Black" pitchFamily="34" charset="0"/>
            </a:endParaRPr>
          </a:p>
          <a:p>
            <a:pPr algn="ctr"/>
            <a:r>
              <a:rPr lang="ru-RU" sz="4000" dirty="0" smtClean="0">
                <a:latin typeface="Arial Black" pitchFamily="34" charset="0"/>
                <a:cs typeface="Arial" pitchFamily="34" charset="0"/>
              </a:rPr>
              <a:t>Расслоенная компонента волны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представлена структурой расслоения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–поля. 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Вращательная компонента 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соотноситься, прежде всего, с левым вращением базовых структур 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LT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–поля. </a:t>
            </a: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Колебательная компонента волны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в которой «</a:t>
            </a:r>
            <a:r>
              <a:rPr lang="ru-RU" sz="4000" b="0" dirty="0" smtClean="0"/>
              <a:t>ключевую роль начинает играть фаза.</a:t>
            </a:r>
            <a:r>
              <a:rPr lang="ru-RU" sz="4000" dirty="0" smtClean="0"/>
              <a:t> </a:t>
            </a:r>
            <a:r>
              <a:rPr lang="ru-RU" sz="4000" b="0" dirty="0" smtClean="0"/>
              <a:t>В конце концов именно фаза ответственна за волновые свойства материи». </a:t>
            </a:r>
            <a:r>
              <a:rPr lang="ru-RU" sz="4000" b="0" dirty="0" err="1" smtClean="0"/>
              <a:t>Дж.Уилер</a:t>
            </a:r>
            <a:r>
              <a:rPr lang="ru-RU" sz="4000" b="0" dirty="0" smtClean="0"/>
              <a:t>.</a:t>
            </a:r>
          </a:p>
          <a:p>
            <a:pPr algn="ctr"/>
            <a:r>
              <a:rPr lang="ru-RU" sz="4000" b="0" dirty="0" smtClean="0">
                <a:latin typeface="Arial Black" pitchFamily="34" charset="0"/>
              </a:rPr>
              <a:t>«Поперечная» и «продольная» составляющие </a:t>
            </a:r>
            <a:r>
              <a:rPr lang="ru-RU" sz="4000" b="0" dirty="0" smtClean="0"/>
              <a:t>волнового движения выражают зависимость от ориентирования волнового процесса в единой ПВСК, пространственно-временную асимметрию единого волнового процесса.</a:t>
            </a:r>
          </a:p>
          <a:p>
            <a:pPr algn="ctr"/>
            <a:r>
              <a:rPr lang="ru-RU" sz="4000" b="0" i="1" u="sng" dirty="0" smtClean="0">
                <a:latin typeface="Arial Black" pitchFamily="34" charset="0"/>
              </a:rPr>
              <a:t>Процесс генерации волновых свойств носит асимметричный, но равновесных характер</a:t>
            </a:r>
            <a:endParaRPr lang="ru-RU" sz="4000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0" dirty="0" smtClean="0">
                <a:solidFill>
                  <a:srgbClr val="0000FF"/>
                </a:solidFill>
                <a:latin typeface="Arial Black" pitchFamily="34" charset="0"/>
              </a:rPr>
              <a:t>ЕДИНОЕ ПРОСТРАНСТВЕННО-ВРЕМЕННОЕ ОПИСАНИЕ «ЧАСТИЦЫ» И ЕЕ ВОЛНОВЫХ СВОЙСТВ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77976"/>
            <a:ext cx="392945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73629" y="1428736"/>
            <a:ext cx="4041775" cy="39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00364" y="1851787"/>
            <a:ext cx="30003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srgbClr val="0000FF"/>
                </a:solidFill>
                <a:latin typeface="Arial Black" pitchFamily="34" charset="0"/>
              </a:rPr>
              <a:t>Волновые свойства присущи всей Материальной Субстанции и самому Пространству–времени  </a:t>
            </a:r>
            <a:endParaRPr lang="ru-RU" sz="105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753285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</a:rPr>
              <a:t>Длина волны – характеристика «материи»,</a:t>
            </a:r>
          </a:p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</a:rPr>
              <a:t>а «фаза» и «частота» </a:t>
            </a:r>
          </a:p>
          <a:p>
            <a:pPr algn="ctr"/>
            <a:r>
              <a:rPr lang="ru-RU" sz="800" dirty="0" smtClean="0">
                <a:solidFill>
                  <a:srgbClr val="0000FF"/>
                </a:solidFill>
                <a:latin typeface="Arial Black" pitchFamily="34" charset="0"/>
              </a:rPr>
              <a:t>зависят от свойств пространства-времени!?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71480"/>
            <a:ext cx="75009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latin typeface="Arial Black" pitchFamily="34" charset="0"/>
              </a:rPr>
              <a:t>ПРОСТРАНСТВЕННО–ВРЕМЕННАЯ МОДЕЛЬ «АКТИВНОЙ РАСПРЕДЕЛЕННОЙ» СИСТЕМЫ  С АВТОКОЛЕБАНИЯМИ </a:t>
            </a:r>
            <a:endParaRPr lang="ru-RU" sz="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028" y="1500174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>
                <a:latin typeface="Arial Black" pitchFamily="34" charset="0"/>
              </a:rPr>
              <a:t>Волны материи </a:t>
            </a:r>
          </a:p>
          <a:p>
            <a:pPr algn="ctr"/>
            <a:r>
              <a:rPr lang="ru-RU" sz="1000" dirty="0" smtClean="0">
                <a:latin typeface="Arial Black" pitchFamily="34" charset="0"/>
              </a:rPr>
              <a:t>Де Бройля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714356"/>
            <a:ext cx="5500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Устойчивая неравновесность эволюции и автоколебательный процесс</a:t>
            </a:r>
            <a:endParaRPr lang="ru-RU" sz="1000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324"/>
            <a:ext cx="8186766" cy="58259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ОБЩИЕ ХАРАКТЕРИСТИКИ ВОЛНОВОГО ДВИЖЕНИЯ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ЕДИНОЙ ПРОСТРАНСТВЕННО–ВРЕМЕННОЙ  СУБСТАНЦИИ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38289"/>
            <a:ext cx="4233863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00562" y="785794"/>
            <a:ext cx="40719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Модель движений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расслоенных   базовых структур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LT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–поля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Вращательные и поступательные компоненты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86314" y="3857628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Вращательное движение сопровождается равномерным поступательным движением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Вращательную компоненту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возможно, следует отождествить с «орбитальным» вращением, а </a:t>
            </a: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поступательную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с собственным движением «частицы» пространства–времени.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Arial Black" pitchFamily="34" charset="0"/>
              </a:rPr>
              <a:t>Движение «охватывает» все «тело частицы» пространства–времени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Сохраняется целостность общего движения между слоями расслоения пространства–времени.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Период обращения </a:t>
            </a:r>
            <a:r>
              <a:rPr lang="ru-RU" sz="1000" dirty="0" smtClean="0"/>
              <a:t>«по орбите», вероятно, последовательно увеличивается в соответствии с мерностью расслоения пространства–времени.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ВОЛНА – ЕСТЬ ИНТЕГРИРОВАННОЕ ДВИЖЕНИЕ «МАТЕРИИ» И ПРОСТРАНСТВА–ВРЕМЕНИ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Единое движение «материи» и пространства-времени  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731862"/>
            <a:ext cx="30003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Поперечные и продольные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Arial Black" pitchFamily="34" charset="0"/>
                <a:ea typeface="Times New Roman" pitchFamily="18" charset="0"/>
              </a:rPr>
              <a:t>п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араметры волны «расслоения»  пространства–времени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3" y="1285860"/>
            <a:ext cx="3228975" cy="22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3429001"/>
            <a:ext cx="4357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ea typeface="Times New Roman" pitchFamily="18" charset="0"/>
              </a:rPr>
              <a:t>При расслоении  </a:t>
            </a:r>
            <a:r>
              <a:rPr lang="en-US" sz="1000" dirty="0" smtClean="0">
                <a:ea typeface="Times New Roman" pitchFamily="18" charset="0"/>
              </a:rPr>
              <a:t>LT</a:t>
            </a:r>
            <a:r>
              <a:rPr lang="ru-RU" sz="1000" dirty="0" smtClean="0">
                <a:ea typeface="Times New Roman" pitchFamily="18" charset="0"/>
              </a:rPr>
              <a:t>-поля возникают  существенные различия в продольном и поперечном направлениях, что определяет параметры и общую морфологию волны.</a:t>
            </a:r>
            <a:endParaRPr lang="ru-RU" sz="800" dirty="0" smtClean="0">
              <a:ea typeface="Times New Roman" pitchFamily="18" charset="0"/>
            </a:endParaRPr>
          </a:p>
          <a:p>
            <a:pPr algn="ctr"/>
            <a:r>
              <a:rPr lang="ru-RU" sz="1000" dirty="0" smtClean="0"/>
              <a:t>Одни сохраняют равновесность, другие – существенно асимметричны.</a:t>
            </a:r>
          </a:p>
          <a:p>
            <a:pPr algn="ctr"/>
            <a:r>
              <a:rPr lang="ru-RU" sz="1000" b="1" i="1" u="sng" dirty="0" smtClean="0"/>
              <a:t>Длина волны </a:t>
            </a:r>
            <a:r>
              <a:rPr lang="ru-RU" sz="1000" dirty="0" smtClean="0"/>
              <a:t>последовательно увеличивается в соответствии с мерностью расслоения «материи»</a:t>
            </a:r>
          </a:p>
          <a:p>
            <a:pPr algn="ctr"/>
            <a:r>
              <a:rPr lang="ru-RU" sz="1000" dirty="0" smtClean="0">
                <a:latin typeface="Arial Black" pitchFamily="34" charset="0"/>
              </a:rPr>
              <a:t>Волновой процесс носит бинарный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(обратимый) </a:t>
            </a:r>
            <a:r>
              <a:rPr lang="ru-RU" sz="1000" dirty="0" smtClean="0">
                <a:latin typeface="Arial Black" pitchFamily="34" charset="0"/>
              </a:rPr>
              <a:t>характер</a:t>
            </a:r>
          </a:p>
          <a:p>
            <a:pPr algn="ctr"/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6057805"/>
            <a:ext cx="32861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ea typeface="Times New Roman" pitchFamily="18" charset="0"/>
              </a:rPr>
              <a:t>Возникают существенно разные отношения между равновесными состояниями  и переходными процессами.</a:t>
            </a:r>
          </a:p>
          <a:p>
            <a:endParaRPr lang="ru-RU" sz="1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07" y="5369265"/>
            <a:ext cx="762953" cy="13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3" y="5412123"/>
            <a:ext cx="1345883" cy="66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1406" y="5090710"/>
            <a:ext cx="1752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Горизонтальный переходный 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процесс в развитии системы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5090710"/>
            <a:ext cx="2350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Вертикальный переходный  процесс</a:t>
            </a:r>
          </a:p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при накоплении в системе разнообразия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4714884"/>
            <a:ext cx="3286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>
                <a:latin typeface="Arial Black" pitchFamily="34" charset="0"/>
              </a:rPr>
              <a:t>Горизонтальная и вертикальная сопряженность изменений и равновесия</a:t>
            </a:r>
            <a:endParaRPr lang="ru-RU" sz="1000" i="1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1470" y="2357430"/>
            <a:ext cx="17145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 Black" pitchFamily="34" charset="0"/>
                <a:ea typeface="Times New Roman" pitchFamily="18" charset="0"/>
              </a:rPr>
              <a:t>Положительная кривизна </a:t>
            </a:r>
            <a:r>
              <a:rPr lang="ru-RU" sz="900" dirty="0" smtClean="0"/>
              <a:t>«обратная» волна</a:t>
            </a:r>
            <a:endParaRPr lang="ru-RU" sz="900" dirty="0"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357430"/>
            <a:ext cx="16562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Arial Black" pitchFamily="34" charset="0"/>
                <a:ea typeface="Times New Roman" pitchFamily="18" charset="0"/>
              </a:rPr>
              <a:t>Отрицательная кривизна</a:t>
            </a:r>
          </a:p>
          <a:p>
            <a:pPr algn="ctr"/>
            <a:r>
              <a:rPr lang="ru-RU" sz="900" dirty="0" smtClean="0"/>
              <a:t>«прямая» волна</a:t>
            </a:r>
            <a:endParaRPr lang="ru-RU" sz="900"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2" y="1285860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>
                <a:latin typeface="Arial Black" pitchFamily="34" charset="0"/>
              </a:rPr>
              <a:t>Волновой спектр</a:t>
            </a:r>
          </a:p>
          <a:p>
            <a:pPr algn="ctr"/>
            <a:r>
              <a:rPr lang="ru-RU" sz="1000" dirty="0" smtClean="0">
                <a:latin typeface="Arial Black" pitchFamily="34" charset="0"/>
              </a:rPr>
              <a:t> «МАТЕРИИ»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1457254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 Black" pitchFamily="34" charset="0"/>
                <a:ea typeface="Times New Roman" pitchFamily="18" charset="0"/>
              </a:rPr>
              <a:t>Частотный спектр </a:t>
            </a:r>
          </a:p>
          <a:p>
            <a:pPr algn="ctr"/>
            <a:r>
              <a:rPr lang="ru-RU" sz="1000" dirty="0" smtClean="0">
                <a:latin typeface="Arial Black" pitchFamily="34" charset="0"/>
                <a:ea typeface="Times New Roman" pitchFamily="18" charset="0"/>
              </a:rPr>
              <a:t>«ПРОСТРАНСТВА–ВРЕМЕНИ»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571480"/>
            <a:ext cx="8572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FF"/>
                </a:solidFill>
                <a:latin typeface="Arial Black" pitchFamily="34" charset="0"/>
              </a:rPr>
              <a:t>«МАТЕРИЯ» ОПРЕДЕЛЯЕТ ПАРАМЕТРЫ ВОЛНЫ, А ПРОСТРАНСТВО–ВРЕМЯ ОСОБЕННОСТИ САМОГО ДВИЖЕНИЯ</a:t>
            </a:r>
            <a:endParaRPr lang="ru-RU" sz="1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28010" y="3570746"/>
            <a:ext cx="4030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i="1" dirty="0" smtClean="0">
                <a:ea typeface="Times New Roman" pitchFamily="18" charset="0"/>
              </a:rPr>
              <a:t>ПРИМЕЧАНИЕ</a:t>
            </a:r>
            <a:r>
              <a:rPr lang="ru-RU" sz="800" b="1" dirty="0" smtClean="0">
                <a:ea typeface="Times New Roman" pitchFamily="18" charset="0"/>
              </a:rPr>
              <a:t>: орбитальное вращение носит асимметричный характер и вытянуто</a:t>
            </a:r>
          </a:p>
          <a:p>
            <a:pPr algn="ctr"/>
            <a:r>
              <a:rPr lang="ru-RU" sz="800" b="1" dirty="0" smtClean="0">
                <a:ea typeface="Times New Roman" pitchFamily="18" charset="0"/>
              </a:rPr>
              <a:t> в направлении поступательного движения </a:t>
            </a:r>
            <a:endParaRPr lang="ru-RU" sz="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14842" y="12858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</a:rPr>
              <a:t>Пространство–время есть причина Движения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1161620"/>
            <a:ext cx="1858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Устойчивая неравновесность </a:t>
            </a:r>
          </a:p>
          <a:p>
            <a:pPr algn="ctr"/>
            <a:r>
              <a:rPr lang="ru-RU" sz="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автоколебательный процесс</a:t>
            </a:r>
            <a:endParaRPr lang="ru-RU" sz="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«ОРБИТАЛЬНОЕ» ВРАЩЕНИЕ И «СПИН» 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ПРОСТРАНСТВА–ВРЕМЕНИ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86512" y="1285860"/>
            <a:ext cx="2714644" cy="478634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200" dirty="0" smtClean="0">
                <a:latin typeface="Arial Black" pitchFamily="34" charset="0"/>
              </a:rPr>
              <a:t>СТРУКТУРА </a:t>
            </a:r>
          </a:p>
          <a:p>
            <a:pPr algn="ctr">
              <a:buNone/>
            </a:pPr>
            <a:r>
              <a:rPr lang="ru-RU" sz="1200" dirty="0" smtClean="0">
                <a:latin typeface="Arial Black" pitchFamily="34" charset="0"/>
              </a:rPr>
              <a:t>ПРОСТРАНСТВА–ВРЕМЕНИ</a:t>
            </a:r>
          </a:p>
          <a:p>
            <a:pPr algn="ctr">
              <a:buNone/>
            </a:pPr>
            <a:endParaRPr lang="ru-RU" sz="1200" b="1" i="1" dirty="0" smtClean="0">
              <a:latin typeface="Arial Black" pitchFamily="34" charset="0"/>
              <a:cs typeface="Arial" pitchFamily="34" charset="0"/>
            </a:endParaRPr>
          </a:p>
          <a:p>
            <a:pPr marL="0" indent="358775" algn="ctr">
              <a:buNone/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Центробежное </a:t>
            </a:r>
          </a:p>
          <a:p>
            <a:pPr marL="0" indent="358775" algn="ctr">
              <a:buNone/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вращение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358775" algn="ctr"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вероятно, следует отождествить с понятием «орбитального момента», а внутреннее – с понятием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«спин» </a:t>
            </a:r>
          </a:p>
          <a:p>
            <a:pPr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358775" algn="ctr">
              <a:buNone/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Вращение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58775" algn="ctr"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существуют как динамическая составляющая и в пространстве–времени, </a:t>
            </a:r>
          </a:p>
          <a:p>
            <a:pPr marL="0" indent="358775" algn="ctr"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 в «теле» материальной субстанции</a:t>
            </a:r>
          </a:p>
          <a:p>
            <a:pPr marL="0" indent="358775" algn="ctr"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358775" algn="ctr">
              <a:buNone/>
              <a:defRPr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Вращения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58775" algn="ctr"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возникают и существует и до момента измерения в качестве реальности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41" y="4214818"/>
            <a:ext cx="2585085" cy="19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61316"/>
            <a:ext cx="2601468" cy="249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14422"/>
            <a:ext cx="3001804" cy="28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00570"/>
            <a:ext cx="1280160" cy="13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500569"/>
            <a:ext cx="1614583" cy="128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628" y="5786454"/>
            <a:ext cx="688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«Спин» </a:t>
            </a:r>
            <a:endParaRPr lang="ru-RU" sz="10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1" y="5814972"/>
            <a:ext cx="121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Центробежное вращение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УНИВЕРСАЛЬНЫЕ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(ГЛОБАЛЬНЫЕ)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ЧИСЛОВЫЕ  СТРУКТУРЫ  ЦЕЛОСТНОСТИ </a:t>
            </a:r>
            <a:r>
              <a:rPr lang="en-US" sz="1800" dirty="0" smtClean="0">
                <a:latin typeface="Arial Black" pitchFamily="34" charset="0"/>
              </a:rPr>
              <a:t>LT–</a:t>
            </a:r>
            <a:r>
              <a:rPr lang="ru-RU" sz="1800" dirty="0" smtClean="0">
                <a:latin typeface="Arial Black" pitchFamily="34" charset="0"/>
              </a:rPr>
              <a:t>ПОЛЯ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(Материальные свойства «Частицы») 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1142984"/>
            <a:ext cx="2714644" cy="57150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3600" dirty="0" smtClean="0">
                <a:latin typeface="Arial Black" pitchFamily="34" charset="0"/>
              </a:rPr>
              <a:t>СООТНОШЕНИЯ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УСКОРЕННОГО  И  РАВНОМЕРНОГО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ДВИЖЕНИЯ  В СТРУКТУРЕ  </a:t>
            </a:r>
            <a:r>
              <a:rPr lang="en-US" sz="3600" dirty="0" smtClean="0">
                <a:latin typeface="Arial Black" pitchFamily="34" charset="0"/>
              </a:rPr>
              <a:t>LT</a:t>
            </a:r>
            <a:r>
              <a:rPr lang="ru-RU" sz="3600" dirty="0" smtClean="0">
                <a:latin typeface="Arial Black" pitchFamily="34" charset="0"/>
              </a:rPr>
              <a:t>–ПОЛЯ</a:t>
            </a:r>
          </a:p>
          <a:p>
            <a:pPr algn="ctr"/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2844" y="5072074"/>
            <a:ext cx="9001156" cy="1785926"/>
          </a:xfrm>
        </p:spPr>
        <p:txBody>
          <a:bodyPr>
            <a:noAutofit/>
          </a:bodyPr>
          <a:lstStyle/>
          <a:p>
            <a:pPr algn="ctr"/>
            <a:r>
              <a:rPr lang="ru-RU" sz="1100" dirty="0" smtClean="0">
                <a:latin typeface="Arial Black" pitchFamily="34" charset="0"/>
              </a:rPr>
              <a:t>Универсальная структура </a:t>
            </a:r>
            <a:r>
              <a:rPr lang="en-US" sz="1100" dirty="0" smtClean="0">
                <a:latin typeface="Arial Black" pitchFamily="34" charset="0"/>
              </a:rPr>
              <a:t>LT</a:t>
            </a:r>
            <a:r>
              <a:rPr lang="ru-RU" sz="1100" dirty="0" smtClean="0">
                <a:latin typeface="Arial Black" pitchFamily="34" charset="0"/>
              </a:rPr>
              <a:t> – поля есть структурное единство всей совокупностью физических величин</a:t>
            </a:r>
            <a:endParaRPr lang="ru-RU" sz="1100" dirty="0" smtClean="0"/>
          </a:p>
          <a:p>
            <a:pPr algn="ctr"/>
            <a:r>
              <a:rPr lang="ru-RU" sz="1000" dirty="0" smtClean="0">
                <a:latin typeface="Arial Black" pitchFamily="34" charset="0"/>
              </a:rPr>
              <a:t> «Центростремительные» </a:t>
            </a:r>
            <a:r>
              <a:rPr lang="en-US" sz="1000" dirty="0" smtClean="0">
                <a:latin typeface="Arial Black" pitchFamily="34" charset="0"/>
              </a:rPr>
              <a:t>LT</a:t>
            </a:r>
            <a:r>
              <a:rPr lang="ru-RU" sz="1000" dirty="0" smtClean="0">
                <a:latin typeface="Arial Black" pitchFamily="34" charset="0"/>
              </a:rPr>
              <a:t> – поля</a:t>
            </a:r>
            <a:r>
              <a:rPr lang="ru-RU" sz="1000" dirty="0" smtClean="0"/>
              <a:t>, возможно, следует сопоставлять с «сильными» взаимодействиями, а «центробежные» - со «слабые» взаимодействиями </a:t>
            </a:r>
          </a:p>
          <a:p>
            <a:pPr algn="ctr"/>
            <a:r>
              <a:rPr lang="ru-RU" sz="1000" dirty="0" smtClean="0">
                <a:latin typeface="Arial Black" pitchFamily="34" charset="0"/>
              </a:rPr>
              <a:t>«Центростремительные» структуры </a:t>
            </a:r>
            <a:r>
              <a:rPr lang="en-US" sz="1000" dirty="0" smtClean="0">
                <a:latin typeface="Arial Black" pitchFamily="34" charset="0"/>
              </a:rPr>
              <a:t>LT</a:t>
            </a:r>
            <a:r>
              <a:rPr lang="ru-RU" sz="1000" dirty="0" smtClean="0">
                <a:latin typeface="Arial Black" pitchFamily="34" charset="0"/>
              </a:rPr>
              <a:t> – поля</a:t>
            </a:r>
            <a:r>
              <a:rPr lang="ru-RU" sz="1000" dirty="0" smtClean="0"/>
              <a:t> сопровождаются ускоренным движением, а «центробежные» - с равномерным движением</a:t>
            </a:r>
          </a:p>
          <a:p>
            <a:pPr algn="ctr"/>
            <a:r>
              <a:rPr lang="ru-RU" sz="1000" dirty="0" smtClean="0"/>
              <a:t>Возможно, </a:t>
            </a:r>
            <a:r>
              <a:rPr lang="ru-RU" sz="1000" i="1" u="sng" dirty="0" smtClean="0"/>
              <a:t>первые</a:t>
            </a:r>
            <a:r>
              <a:rPr lang="ru-RU" sz="1000" dirty="0" smtClean="0"/>
              <a:t> следует отождествлять с гравитационным полем, действующим в направлении от центра к оболочкам, а </a:t>
            </a:r>
          </a:p>
          <a:p>
            <a:pPr algn="ctr"/>
            <a:r>
              <a:rPr lang="ru-RU" sz="1000" i="1" u="sng" dirty="0" smtClean="0"/>
              <a:t>вторые</a:t>
            </a:r>
            <a:r>
              <a:rPr lang="ru-RU" sz="1000" dirty="0" smtClean="0"/>
              <a:t> – с полем инерции, действующего вдоль границ раздела.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Arial Black" pitchFamily="34" charset="0"/>
              </a:rPr>
              <a:t>Все взаимодействия и поля «рождаются» не в ядре, а на границах!?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1200" dirty="0" smtClean="0">
                <a:latin typeface="Arial Black" pitchFamily="34" charset="0"/>
                <a:cs typeface="Arial" pitchFamily="34" charset="0"/>
              </a:rPr>
              <a:t>В «точке» </a:t>
            </a:r>
            <a:r>
              <a:rPr lang="en-US" sz="1200" dirty="0" smtClean="0">
                <a:latin typeface="Arial Black" pitchFamily="34" charset="0"/>
              </a:rPr>
              <a:t>L</a:t>
            </a:r>
            <a:r>
              <a:rPr lang="ru-RU" sz="1200" baseline="30000" dirty="0" smtClean="0">
                <a:latin typeface="Arial Black" pitchFamily="34" charset="0"/>
              </a:rPr>
              <a:t>0</a:t>
            </a:r>
            <a:r>
              <a:rPr lang="en-US" sz="1200" dirty="0" smtClean="0">
                <a:latin typeface="Arial Black" pitchFamily="34" charset="0"/>
              </a:rPr>
              <a:t>T</a:t>
            </a:r>
            <a:r>
              <a:rPr lang="ru-RU" sz="1200" baseline="30000" dirty="0" smtClean="0">
                <a:latin typeface="Arial Black" pitchFamily="34" charset="0"/>
              </a:rPr>
              <a:t>0</a:t>
            </a:r>
            <a:r>
              <a:rPr lang="ru-RU" sz="1200" dirty="0" smtClean="0">
                <a:latin typeface="Arial Black" pitchFamily="34" charset="0"/>
              </a:rPr>
              <a:t>!</a:t>
            </a:r>
          </a:p>
          <a:p>
            <a:pPr algn="ctr"/>
            <a:endParaRPr lang="ru-RU" sz="1000" dirty="0"/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5806" y="1428736"/>
            <a:ext cx="3234690" cy="31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4471" y="3164680"/>
            <a:ext cx="1578769" cy="1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81625" y="1714488"/>
            <a:ext cx="3033713" cy="2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857884" y="4492805"/>
            <a:ext cx="17556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Гравитационная и инерционная</a:t>
            </a:r>
          </a:p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составляющие присутствуют </a:t>
            </a:r>
          </a:p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во всех видах Материи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4269" y="4572008"/>
            <a:ext cx="2771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solidFill>
                  <a:prstClr val="black"/>
                </a:solidFill>
              </a:rPr>
              <a:t>«Сильные» и «слабые» взаимодействия</a:t>
            </a:r>
          </a:p>
          <a:p>
            <a:pPr lvl="0" algn="ctr"/>
            <a:r>
              <a:rPr lang="ru-RU" sz="1000" dirty="0" smtClean="0">
                <a:solidFill>
                  <a:prstClr val="black"/>
                </a:solidFill>
              </a:rPr>
              <a:t>лежат в основании Материальной Субстанции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4075" y="928670"/>
            <a:ext cx="31135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dirty="0" smtClean="0">
                <a:latin typeface="Arial Black" pitchFamily="34" charset="0"/>
              </a:rPr>
              <a:t> СООТНОШЕНИЕ </a:t>
            </a:r>
          </a:p>
          <a:p>
            <a:pPr lvl="0" algn="ctr"/>
            <a:r>
              <a:rPr lang="ru-RU" sz="900" dirty="0" smtClean="0">
                <a:latin typeface="Arial Black" pitchFamily="34" charset="0"/>
              </a:rPr>
              <a:t>«СЛАБЫХ» И «СИЛЬНЫХ»</a:t>
            </a:r>
          </a:p>
          <a:p>
            <a:pPr lvl="0" algn="ctr"/>
            <a:r>
              <a:rPr lang="ru-RU" sz="900" dirty="0" smtClean="0">
                <a:latin typeface="Arial Black" pitchFamily="34" charset="0"/>
              </a:rPr>
              <a:t> ВЗАИМОДЕЙСТВИЙ В СТРУКТУРЕ </a:t>
            </a:r>
            <a:r>
              <a:rPr lang="en-US" sz="900" dirty="0" smtClean="0">
                <a:latin typeface="Arial Black" pitchFamily="34" charset="0"/>
              </a:rPr>
              <a:t>LT</a:t>
            </a:r>
            <a:r>
              <a:rPr lang="ru-RU" sz="900" dirty="0" smtClean="0">
                <a:latin typeface="Arial Black" pitchFamily="34" charset="0"/>
              </a:rPr>
              <a:t>–ПОЛЯ </a:t>
            </a:r>
            <a:endParaRPr lang="ru-RU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8453" y="3000372"/>
            <a:ext cx="238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35719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ФРАКТАЛЬНЫЕ СВОЙСТВА </a:t>
            </a:r>
            <a:r>
              <a:rPr lang="en-US" sz="1600" b="1" dirty="0" smtClean="0">
                <a:latin typeface="Arial Black" pitchFamily="34" charset="0"/>
              </a:rPr>
              <a:t>LT</a:t>
            </a:r>
            <a:r>
              <a:rPr lang="ru-RU" sz="1600" b="1" dirty="0" smtClean="0">
                <a:latin typeface="Arial Black" pitchFamily="34" charset="0"/>
              </a:rPr>
              <a:t>–ОБРАЗОВАНИЙ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66" y="1285860"/>
            <a:ext cx="2643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286388"/>
            <a:ext cx="2786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Обратимая дробность пространственных и временных рядов, инвариантных для любого масштабного уровня и любого вида материи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614" y="2071678"/>
            <a:ext cx="2964286" cy="227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4286256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/>
              <a:t>Первичная </a:t>
            </a:r>
            <a:r>
              <a:rPr lang="ru-RU" sz="1000" i="1" dirty="0"/>
              <a:t>фрактальность </a:t>
            </a:r>
            <a:r>
              <a:rPr lang="ru-RU" sz="1000" i="1" dirty="0" smtClean="0"/>
              <a:t>«базовых» </a:t>
            </a:r>
          </a:p>
          <a:p>
            <a:pPr algn="ctr"/>
            <a:r>
              <a:rPr lang="en-US" sz="1000" i="1" dirty="0" smtClean="0"/>
              <a:t>LT</a:t>
            </a:r>
            <a:r>
              <a:rPr lang="ru-RU" sz="1000" i="1" dirty="0"/>
              <a:t>-величин предопределяет  возникновение соразмерной системной фрактальности единого пространственно-временного поля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500174"/>
            <a:ext cx="3286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Многомерная фрактальность числового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LT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-поля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2860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LT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-величины отвечают определению фрактала как структуры, состоящей из частей, которые подобны целому «воспроизводят в каждом фрагменте статистические свойства целого». Дробность,  самоподобие–инвариантность есть основной и универсальный признак фрактальных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LT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-образований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976484"/>
            <a:ext cx="85011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</a:rPr>
              <a:t>Фрактальность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</a:rPr>
              <a:t>LT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</a:rPr>
              <a:t>-полей носит комплексный «наложенный» характер, поэтому требует отдельного анализа фрактальных свойств не только пространства, но и времени и процессов развития и процессов разнообразия.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БИНАРНЫЙ ЧИСЛОВОЙ ПОРЯДОК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2000" b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8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(1-3)</a:t>
            </a:r>
            <a:r>
              <a:rPr lang="en-US" sz="18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18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+ 2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СОПОСТАВЛЕНИЕ ЧИСЛА И ФИЗИЧЕСКОГО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LT-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СИМВОЛА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i="1" dirty="0"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398" y="1510665"/>
            <a:ext cx="1710214" cy="19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256"/>
            <a:ext cx="1876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247" y="1500177"/>
            <a:ext cx="2168843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1382" y="1490663"/>
            <a:ext cx="2343626" cy="190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857404" y="3429000"/>
            <a:ext cx="5500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      (+ 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«БОЛЬШЕ»                                     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(– )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– «МЕНЬШЕ»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 и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«ВЕЩЕСТВЕННАЯ» ЧАСТЬ     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ia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 (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id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«МНИМАЯ» ЧАСТЬ</a:t>
            </a: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«протяженность»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«длительность»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сек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«кривизна»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(1/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«кручение»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(1 /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сек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6357958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ВОЗНИКАЮТ ВАРИАНТЫ СОПРЯЖЕНИЯ СМЫСЛОВ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4857760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-ВЕЛИЧИНА: 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число, символ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структура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429000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el-GR" sz="2800" b="1" i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π</a:t>
            </a:r>
            <a:r>
              <a:rPr lang="ru-RU" sz="2800" b="1" i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»</a:t>
            </a:r>
            <a:endParaRPr lang="ru-RU" sz="2800" dirty="0"/>
          </a:p>
        </p:txBody>
      </p:sp>
      <p:sp>
        <p:nvSpPr>
          <p:cNvPr id="11" name="Line 1"/>
          <p:cNvSpPr>
            <a:spLocks noChangeShapeType="1"/>
          </p:cNvSpPr>
          <p:nvPr/>
        </p:nvSpPr>
        <p:spPr bwMode="auto">
          <a:xfrm flipH="1" flipV="1">
            <a:off x="1071538" y="3929066"/>
            <a:ext cx="45719" cy="100013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Дуга 11"/>
          <p:cNvSpPr/>
          <p:nvPr/>
        </p:nvSpPr>
        <p:spPr>
          <a:xfrm rot="17585659">
            <a:off x="571472" y="3714752"/>
            <a:ext cx="1643074" cy="207170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74204" cy="7143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ea typeface="Times New Roman" pitchFamily="18" charset="0"/>
              </a:rPr>
              <a:t>УПОРЯДОЧЕННАЯ ЦЕЛОСТНОСТЬ </a:t>
            </a:r>
            <a:br>
              <a:rPr lang="ru-RU" sz="2000" b="1" dirty="0" smtClean="0">
                <a:latin typeface="Arial Black" pitchFamily="34" charset="0"/>
                <a:ea typeface="Times New Roman" pitchFamily="18" charset="0"/>
              </a:rPr>
            </a:br>
            <a:r>
              <a:rPr lang="ru-RU" sz="2000" b="1" dirty="0" smtClean="0">
                <a:latin typeface="Arial Black" pitchFamily="34" charset="0"/>
                <a:ea typeface="Times New Roman" pitchFamily="18" charset="0"/>
              </a:rPr>
              <a:t>УНИВЕРСАЛЬНОЙ </a:t>
            </a:r>
            <a:r>
              <a:rPr lang="en-US" sz="2000" b="1" dirty="0" smtClean="0">
                <a:latin typeface="Arial Black" pitchFamily="34" charset="0"/>
                <a:ea typeface="Times New Roman" pitchFamily="18" charset="0"/>
              </a:rPr>
              <a:t>LT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</a:rPr>
              <a:t>-СИСТЕМЫ КООРДИНАТ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80" y="3357562"/>
            <a:ext cx="235743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 Black" pitchFamily="34" charset="0"/>
              </a:rPr>
              <a:t>ПОРЯДОК </a:t>
            </a:r>
          </a:p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 Black" pitchFamily="34" charset="0"/>
              </a:rPr>
              <a:t>ФИЗИЧЕСКИХ ЗАКОНОВ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ФУНКЦИОНАЛЬНЫЙ ПОРЯДОК</a:t>
            </a:r>
            <a:endParaRPr lang="ru-RU" sz="1200" b="1" dirty="0" smtClean="0">
              <a:latin typeface="Arial Black" pitchFamily="34" charset="0"/>
            </a:endParaRPr>
          </a:p>
          <a:p>
            <a:pPr algn="ctr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ЗАКОН СОХРАНЕНИЯ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/ (L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= const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 Black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ЗАКОН РАВНОВЕСИЯ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(L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i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/ (L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≠ const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 Black" pitchFamily="34" charset="0"/>
              <a:ea typeface="Times New Roman" pitchFamily="18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ЗАКОН ЭВОЛЮЦИИ ПРОСТРАНСТВА</a:t>
            </a:r>
          </a:p>
          <a:p>
            <a:pPr algn="ctr"/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(L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)/(L</a:t>
            </a:r>
            <a:r>
              <a:rPr lang="en-US" sz="12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≠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const</a:t>
            </a: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 Black" pitchFamily="34" charset="0"/>
              <a:ea typeface="Times New Roman" pitchFamily="18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ЗАКОН ЭВОЛЮЦИИ ВРЕМЕНИ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(L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)/(L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2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2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≠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const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04888"/>
            <a:ext cx="2133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7" y="3919559"/>
            <a:ext cx="2762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993" y="828675"/>
            <a:ext cx="2371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82995"/>
            <a:ext cx="2525078" cy="27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71472" y="817630"/>
            <a:ext cx="18549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Arial Black" pitchFamily="34" charset="0"/>
              </a:rPr>
              <a:t>ЧИСЛОВОЙ ПОРЯДОК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6500834"/>
            <a:ext cx="1811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Arial Black" pitchFamily="34" charset="0"/>
              </a:rPr>
              <a:t>ПОРЯДОК ДВИЖЕНИЙ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457518"/>
            <a:ext cx="1624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 Black" pitchFamily="34" charset="0"/>
              </a:rPr>
              <a:t>ПОРЯДОК ЕДИНИЦ ИЗМЕРЕНИЯ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929066"/>
            <a:ext cx="3302857" cy="2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425737" y="6417254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ПОРЯДОК СМЫСЛОВ!!!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397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ПРИЧИННОСТЬ ДВИЖЕНИЯ В МОДЕЛИ СИСТЕМНОГО ЗНАНИЯ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71612"/>
            <a:ext cx="4143404" cy="400052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Причинной  любого движения</a:t>
            </a:r>
            <a:r>
              <a:rPr lang="ru-RU" dirty="0" smtClean="0"/>
              <a:t>, возникающего в  Природе, </a:t>
            </a:r>
            <a:r>
              <a:rPr lang="ru-RU" b="1" dirty="0" smtClean="0"/>
              <a:t>являются порождающие движения Пространства и Времени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Общую формулу возникновения движ</a:t>
            </a:r>
            <a:r>
              <a:rPr lang="ru-RU" dirty="0" smtClean="0"/>
              <a:t>ения (Д) можно записать как П┴Т=Д</a:t>
            </a:r>
            <a:r>
              <a:rPr lang="en-US" dirty="0" smtClean="0"/>
              <a:t>m</a:t>
            </a:r>
            <a:r>
              <a:rPr lang="ru-RU" dirty="0" smtClean="0"/>
              <a:t> (А</a:t>
            </a:r>
            <a:r>
              <a:rPr lang="en-US" baseline="30000" dirty="0" smtClean="0"/>
              <a:t>c</a:t>
            </a:r>
            <a:r>
              <a:rPr lang="en-US" dirty="0" smtClean="0"/>
              <a:t>m</a:t>
            </a:r>
            <a:r>
              <a:rPr lang="ru-RU" dirty="0" smtClean="0"/>
              <a:t>), где возникающее движение неразрывно с возникающей материальной субстанцией, т.е. взаимодействие пространства и времени порождает не только движение, но и единство движения и материи - движущую материю (Д</a:t>
            </a:r>
            <a:r>
              <a:rPr lang="en-US" dirty="0" smtClean="0"/>
              <a:t>m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Движения, создаваемые двумя разными сущностями, не могут  быть симметричными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Законы движения пространства и времени не подчиняются законам  </a:t>
            </a:r>
            <a:r>
              <a:rPr lang="ru-RU" dirty="0" smtClean="0"/>
              <a:t>(«соударений») </a:t>
            </a:r>
            <a:r>
              <a:rPr lang="ru-RU" b="1" dirty="0" smtClean="0"/>
              <a:t>Ньютон</a:t>
            </a:r>
            <a:r>
              <a:rPr lang="ru-RU" dirty="0" smtClean="0"/>
              <a:t>а, законы Ньютона неприменимы для пространственно-временных процессов!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Возможно, </a:t>
            </a:r>
            <a:r>
              <a:rPr lang="ru-RU" u="sng" dirty="0" smtClean="0"/>
              <a:t>следует утверждать</a:t>
            </a:r>
            <a:r>
              <a:rPr lang="ru-RU" dirty="0" smtClean="0"/>
              <a:t>: «</a:t>
            </a:r>
            <a:r>
              <a:rPr lang="ru-RU" b="1" dirty="0" smtClean="0"/>
              <a:t>Причинной Движения является взаимодействие субстанционального  Пространства и субстанционального Времени, </a:t>
            </a:r>
            <a:r>
              <a:rPr lang="ru-RU" dirty="0" smtClean="0"/>
              <a:t>особенности которого определяют конкретный тип физического движения», среди которых </a:t>
            </a:r>
            <a:r>
              <a:rPr lang="ru-RU" b="1" dirty="0" smtClean="0"/>
              <a:t>можно выделить: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1" dirty="0" smtClean="0"/>
              <a:t>движения пространства и времени</a:t>
            </a:r>
            <a:r>
              <a:rPr lang="ru-RU" dirty="0" smtClean="0"/>
              <a:t>, создающие </a:t>
            </a:r>
          </a:p>
          <a:p>
            <a:pPr marL="0" indent="0" algn="just">
              <a:buNone/>
            </a:pPr>
            <a:r>
              <a:rPr lang="ru-RU" dirty="0" smtClean="0"/>
              <a:t>пространственно-временную Среду (</a:t>
            </a:r>
            <a:r>
              <a:rPr lang="ru-RU" b="1" dirty="0" smtClean="0"/>
              <a:t>А</a:t>
            </a:r>
            <a:r>
              <a:rPr lang="ru-RU" dirty="0" smtClean="0"/>
              <a:t>);</a:t>
            </a:r>
          </a:p>
          <a:p>
            <a:pPr marL="0" indent="0">
              <a:buFontTx/>
              <a:buChar char="-"/>
            </a:pPr>
            <a:r>
              <a:rPr lang="ru-RU" b="1" dirty="0" smtClean="0"/>
              <a:t>равномерное и ускоренное движение </a:t>
            </a:r>
          </a:p>
          <a:p>
            <a:pPr marL="0" indent="0" algn="just">
              <a:buNone/>
            </a:pPr>
            <a:r>
              <a:rPr lang="ru-RU" dirty="0" smtClean="0"/>
              <a:t>Материальной Системы (</a:t>
            </a:r>
            <a:r>
              <a:rPr lang="ru-RU" b="1" dirty="0" smtClean="0"/>
              <a:t>Б)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1" dirty="0" smtClean="0"/>
              <a:t>вращательные движения и движения сжатия и  </a:t>
            </a:r>
          </a:p>
          <a:p>
            <a:pPr marL="0" indent="0" algn="just">
              <a:buNone/>
            </a:pPr>
            <a:r>
              <a:rPr lang="ru-RU" b="1" dirty="0" smtClean="0"/>
              <a:t>растяжения </a:t>
            </a:r>
            <a:r>
              <a:rPr lang="ru-RU" dirty="0" smtClean="0"/>
              <a:t>единого пространства-времени (</a:t>
            </a:r>
            <a:r>
              <a:rPr lang="ru-RU" b="1" dirty="0" smtClean="0"/>
              <a:t>В</a:t>
            </a:r>
            <a:r>
              <a:rPr lang="ru-RU" dirty="0" smtClean="0"/>
              <a:t>).</a:t>
            </a:r>
          </a:p>
          <a:p>
            <a:pPr marL="0" indent="0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142857" cy="50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11694</TotalTime>
  <Words>8218</Words>
  <Application>Microsoft Office PowerPoint</Application>
  <PresentationFormat>Экран (4:3)</PresentationFormat>
  <Paragraphs>1401</Paragraphs>
  <Slides>109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0" baseType="lpstr">
      <vt:lpstr>Тема Office</vt:lpstr>
      <vt:lpstr>ОБОБЩЕННАЯ LT–СИСТЕМА КООРДИНАТ  И ЕЕ ПРИКЛАДНОЕ ЗНАЧЕНИЕ</vt:lpstr>
      <vt:lpstr>ПЛАН ДОКЛАДА</vt:lpstr>
      <vt:lpstr>Слайд 3</vt:lpstr>
      <vt:lpstr>ОБЩИЕ ИДЕИ БАРТИНИ-КУЗНЕЦОВА</vt:lpstr>
      <vt:lpstr> АБСОЛЮТНАЯ И ОТНОСИТЕЛЬНАЯ  LТ-СИСТЕМА КООРДИНАТ</vt:lpstr>
      <vt:lpstr>УНАРНАЯ СИСТЕМА КООРДИНАТ Система координат Декарта  </vt:lpstr>
      <vt:lpstr>УНАРНОЕ ОБОБЩЕНИЕ КООРДИНАТНОЙ СИСТЕМЫ ДЕКАРТА РАЗЛИЧАЕТ КАЧЕСТВА «ОДНОГО» ТРЕХМЕРНОГО МНОЖЕСТВА</vt:lpstr>
      <vt:lpstr>БИНАРНОЕ ОБОБЩЕНИЕ КООРДИНАТНОЙ СИСТЕМЫ ДЕКАРТА РАЗЛИЧАЕТ КАЧЕСТВА «ДВУХ» ТРЕХМЕРНЫХ МНОЖЕСТВ</vt:lpstr>
      <vt:lpstr>ТРИНАРНОЕ ОБОБЩЕНИЕ КООРДИНАТНОЙ СИСТЕМЫ ДЕКАРТА  РАЗЛИЧАЕТ КАЧЕСТВА «ТРЕХ» ТРЕХМЕРНЫХ МНОЖЕСТВ</vt:lpstr>
      <vt:lpstr>ОБЩАЯ ЭВОЛЮЦИЯ КООРДИНАТНОЙ СИСТЕМЫ  3D +1 → 3D + 2 → 3D +3 ДОПУСТИМЫЕ (необходимые и достаточные) СИСТЕМЫ КООРДИНАТ  («четвертого не дано»)</vt:lpstr>
      <vt:lpstr>ЭВОЛЮЦИОННОЕ ОБОБЩЕНИЕ  ЕДИНОЙ СИСТЕМЫ КООРДИНАТ ДЕКАРТА  «ЧЕТВЕРТОГО НЕ ДАНО»!</vt:lpstr>
      <vt:lpstr>КООРДИНАТНАЯ СИСТЕМА КАК «СИСТЕМА ОТСЧЕТА»</vt:lpstr>
      <vt:lpstr>СОВРЕМЕННОЕ СОСТОЯНИЕ НАУКИ</vt:lpstr>
      <vt:lpstr>БИНАРНОЕ ОБОБЩЕНИЕ  «2+2»</vt:lpstr>
      <vt:lpstr>«СМЫСЛОВОЕ СОПРЯЖЕНИЕ»  «ПРОСТРАНСТВА» И «ВРЕМЕНИ»</vt:lpstr>
      <vt:lpstr>СМЫСЛОВОЕ «ПРОСТРАНСТВО»  МЕЖДИСЦИПЛИНАРНОГО  СИСТЕМНОГО ИНВАРИАНТА ТПВ,  в которой упорядочиваются категории, понятия, определения, единого системного знания </vt:lpstr>
      <vt:lpstr>НАЧАЛА  СМЫСЛОВОГО  ПОРЯДКА  НАШЕГО ЗНАНИЯ</vt:lpstr>
      <vt:lpstr>ОБОБЩЕННАЯ СИСТЕМА КООРДИНАТ  ЧИСЛОВОЕ, ФУНКЦИОНАЛЬНОЕ И СМЫСЛОВОЕ ЕДИНСТВО LT-СИСТЕМЫ</vt:lpstr>
      <vt:lpstr>МЕТАФИЗИЧЕСКИЕ ОСНОВАНИЯ НАУЧНОГО ПОЗНАНИЯ ИДЕЕЙ, КОТОРАЯ УПОРЯДОЧИВАЕТ НАШЕ ЗНАНИЕ  ЯВЛЯЕТСЯ ПРИНЯТАЯ В ПРОЦЕССЕ ПОЗНАНИЯ  ЕДИНАЯ СИСТЕМА КООРДИНАТ,  «умозрительная конструкция, предназначенная для упорядочивания наших знаний»</vt:lpstr>
      <vt:lpstr>LT-ВЕЛИЧИНА КАК ФИЗИЧЕСКАЯ СТРУКТУРА</vt:lpstr>
      <vt:lpstr>УПОРЯДОЧЕННОСТЬ ЧИСЛОВОГО МНОЖЕСТВА В LT-ПОДХОДЕ </vt:lpstr>
      <vt:lpstr>ФУНКЦИОНАЛЬНОЕ «ПРОСТРАНСТВО» ВИДА L0T0</vt:lpstr>
      <vt:lpstr>ПРЕОБРАЗОВАНИЯ БИНАРНОГО  ЧИСЛОВОГО  КООРДИНАТНОГО «ПРОСТРАНСТВА-ВРЕМЕНИ» В ФУНКЦИОНАЛЬНОЕ</vt:lpstr>
      <vt:lpstr>ЭЛЕМЕНТАРНЫЕ СТРУКТУРЫ  «ПРОСТРАНСТВА» И «ВРЕМЕНИ»  ПОНЯТИЯ «ВРЕМЯ» И «ПРОСТРАНСТВО» ЕСТЬ РАЗЛИЧИМЫЕ СВОЙСТВА  РЕАЛЬНО СУЩЕСТВУЮЩЕЙ ФИЗИЧЕСКОЙ СУБСТАНЦИИ.  «ПРОСТРАНСТВО» И «ВРЕМЯ» — НЕ САМА СУЩНОСТЬ, А ЕЕ РАЗЛИЧИМЫЕ СВОЙСТВА. </vt:lpstr>
      <vt:lpstr>ОСНОВНЫЕ ТИПЫ ЭЛЕМЕНТАРНЫХ  ПРОСТРАНСТВЕННО-ВРЕМЕННЫХ СТРУКТУР</vt:lpstr>
      <vt:lpstr>ОСНОВНЫЕ ТИПЫ БИНАРНЫХ СТРУКТУР БИНАРНЫЕ ИНВЕРСИВНЫЕ  СТРУКТУРЫ «ПРОСТРАНСТВА» И «ВРЕМЕНИ» </vt:lpstr>
      <vt:lpstr>ЧИСЛОВОЕ ГЕОМЕТРОФИЗИЧЕСКОЕ ЕДИНСТВО  LT-СИСТЕМЫ</vt:lpstr>
      <vt:lpstr>СТРУКТУРНАЯ ФОРМА ЕДИНОГО ЗАКОНА ПРИРОДЫ LT-СИСТЕМА КАК ЕДИНАЯ ГЕОМЕТРОФИЗИЧЕСКАЯ СТРУКТУРА  ГЕОМЕТРОФИЗИЧЕСКОЕ  ЕДИНСТВО  МИРА</vt:lpstr>
      <vt:lpstr>ОБЩЕЕ ДЕЙСТВИЕ ФИЗИЧЕСКИХ СТРУКТУР,  ОПРЕДЕЛЯЮЩЕЕ ВСЕ ФИЗИЧЕСКИЕ СВОЙСТВА МИРА LRT0↔L–RT0 ┴ L0TS↔L0T–S ┴ 3D[LRT–S]↔3D[L–RTS] ┴ 3D[LRTS]↔3D[L–RT–S] «ПРИНЦИП МАХА» LT-системы </vt:lpstr>
      <vt:lpstr>МНОГОМЕРНАЯ ЭВОЛЮЦИЯ СТРУКТУРЫ ПРОСТРАНСТВА-ВРЕМЕНИ </vt:lpstr>
      <vt:lpstr>ОБЩЕЕ УРАВНЕНИЕ ПРОСТРАНСТВЕННО-ВРЕМЕННОЙ ЭВОЛЮЦИИ</vt:lpstr>
      <vt:lpstr>ЕДИНОГО УРАВНЕНИЯ  УСТОЙЧИВОЙ НЕОБРАТИМОЙ  ПРОСТРАНСТВЕННО-ВРЕМЕННОЙ ЭВОЛЮЦИИ   Устанавливает единый порядок законов о мире в наших знаниях</vt:lpstr>
      <vt:lpstr>ОБОБЩЕННАЯ ТОПОЛОГИЧЕСКАЯ СХЕМА  ПРОСТРАНСТВА-ВРЕМЕНИ В ПВСК</vt:lpstr>
      <vt:lpstr>ВОЛНОВАЯ ФОРМА ЭВОЛЮЦИОННОГО УРАВНЕНИЯ</vt:lpstr>
      <vt:lpstr>Слайд 35</vt:lpstr>
      <vt:lpstr>                            ФРАКТАЛЬНЫЕ СВОЙСТВА LT–ОБРАЗОВАНИЙ Дробность и  самоподобие - инвариантность как основной и универсальный признак фрактальных LT-образований  </vt:lpstr>
      <vt:lpstr>БИНАРНЫЙ ЧИСЛОВОЙ ПОРЯДОК   (1-3)D + 2    СОПОСТАВЛЕНИЕ ЧИСЛА И ФИЗИЧЕСКОГО LT-СИМВОЛА </vt:lpstr>
      <vt:lpstr>НАЧАЛА  LT-АРИФМЕТИКИ (ОСНОВЫ ЭВОЛЮЦИОННОЙ  ХРОНОМАТЕМАТИКИ)     LT-СТРУКТУРЫ  КАК ОСНОВА LT-АРИФМЕТИКИ   МАТЕМАТИЧЕСКИЕ ДЕЙСТВИЯ  НАД  LT–ВЕЛИЧИНАМИ:  ОПЕРАЦИИ СЛОЖЕНИЯ LT–ВЕЛИЧИН</vt:lpstr>
      <vt:lpstr>ОСНОВЫ  ЭВОЛЮЦИОННОЙ (символьной) LT–АРИФМЕТИКИ СЛОЖЕНИЕ LRT0  + L⁻RT0  = L0T⁻S                                    L0TS  + L0T⁻S  = L⁻RT0 </vt:lpstr>
      <vt:lpstr>ГЕОМЕТРИЧЕСКОЕ ОТОБРАЖЕНИЕ ОПЕРАЦИИ СЛОЖЕНИЯ БАЗОВЫХ LT-ВЕЛИЧИН ХРОНОГЕОМЕТРИИ</vt:lpstr>
      <vt:lpstr>СЛОЖЕНИЕ  LRT⁰ + L⁰TS = LRTS                               LRT⁰ + L⁰TS = LRTS </vt:lpstr>
      <vt:lpstr>ГЕОМЕТРИЧЕСКОЕ ОТОБРАЖЕНИЕ ОПЕРАЦИИ СЛОЖЕНИЯ БАЗОВЫХ LT-ВЕЛИЧИН ХРОНОГЕОМЕТРИИ</vt:lpstr>
      <vt:lpstr>СЛОЖЕНИЕ LRT⁰ + L⁰T⁻S = L⁻RTS                                          L0TS + L⁻RT⁰ = LRT⁻S </vt:lpstr>
      <vt:lpstr>ГЕОМЕТРИЧЕСКОЕ ОТОБРАЖЕНИЕ ОПЕРАЦИИ СЛОЖЕНИЯ БАЗОВЫХ LT-ВЕЛИЧИН ХРОНОГЕОМЕТРИИ</vt:lpstr>
      <vt:lpstr>ГЕОМЕТРИЧЕСКОЕ ОБОБЩЕНИЕ  ОПЕРАЦИИ СЛОЖЕНИЯ LT – ВЕЛИЧИН</vt:lpstr>
      <vt:lpstr>ГЕОМЕТРИЧЕСКОЕ ОБОБЩЕНИЕ  ОПЕРАЦИИ ВЫЧИТАНИЯ LT – ВЕЛИЧИН</vt:lpstr>
      <vt:lpstr>Слайд 47</vt:lpstr>
      <vt:lpstr>ПРОСТРАНСТВЕННО-ВРЕМЕННАЯ СИСТЕМА КООРДИНАТ   УНИВЕРСАЛЬНЫЙ МЕХАНИЗМ   ДЛЯ  ОПИСАНИЯ ПРОЦЕССОВ САМООРГАНИЗАЦИИ  (эволюции)   ЛЮБОГО МАСШТАБА И ЛЮБОЙ ПРИРОДЫ</vt:lpstr>
      <vt:lpstr>ЦЕЛОСТНОСТЬ  И  ПОЛНОТА  ЗНАНИЯ  ДОСТИГАЕТСЯ   РЕШЕНИЕМ  ДВУХ  ЗАДАЧ:  «ОБЪЯТЬ  НЕОБЪЯТНОЕ»  И  «ОБЪЕДИНИТЬ  НЕОБЬЕДИНИМОЕ» </vt:lpstr>
      <vt:lpstr>ЭВОЛЮЦИОННО–ОРИЕНТИРОВАННАЯ  МОДЕЛЬ ПЛАНЕТЫ ЗЕМЛЯ</vt:lpstr>
      <vt:lpstr>ВЕЩЕСТВЕННЫЙ И ПОРОДНЫЕ КОМПЛЕКСЫ ЛИТОСФЕРЫ ЗЕМЛИ</vt:lpstr>
      <vt:lpstr>МОДЕЛЬ ЭВОЛЮЦИИ БИОХИМИЧЕСКОГО ЗНАНИЯ</vt:lpstr>
      <vt:lpstr>СИСТЕМНАЯ МОДЕЛЬ БИОХИМИЧЕСКОГО ЗНАНИЯ</vt:lpstr>
      <vt:lpstr>МОДЕЛИ ЭКОНОМИЧЕСКОГО ЗНАНИЯ</vt:lpstr>
      <vt:lpstr>ИНВЕСТИЦИОННЫЙ ПРОЦЕСС В ПРОСТРАНСТВЕННО-ВРЕМЕННОЙ СИСТЕМЕ КООРДИНАТ</vt:lpstr>
      <vt:lpstr>ДИНАМИЧЕСКАЯ УСТОЙЧИВОСТЬ ЭВОЛЮЦИИ  ИНВЕСТИЦИОННОГО ПРОЦЕССА</vt:lpstr>
      <vt:lpstr>ФУНКЦИОНАЛЬНО–ПРОЦЕССНАЯ МОДЕЛЬ  ИНВЕСТИЦИОННОГО ПРОЦЕССА </vt:lpstr>
      <vt:lpstr>ЭВОЛЮЦИОННО–ОРИЕНТИРОВАННАЯ  МОДЕЛЬ ИНВЕСТИЦИОННОГО ПРОЦЕССА</vt:lpstr>
      <vt:lpstr>Слайд 59</vt:lpstr>
      <vt:lpstr>ОСНОВЫ ПОСТРОЕНИЯ  СИСТЕМНОГО LT-БУХУЧЕТА  (Управленческого учета)</vt:lpstr>
      <vt:lpstr>СМЫСЛЫ БУХУЧЕТА В ПРОСТРАНСТВЕННО-ВРЕМЕННОЙ СИСТЕМЕ КООРДИНАТ  БИНАРНОСТЬ ТРОЙСТВЕННЫХ ОТНОШЕНИЙ В БУХУЧЕТЕ</vt:lpstr>
      <vt:lpstr>ОТНОШЕНИЯ  ОДНОВРЕМЕННОСТИ-РАЗНОВРЕМЕННОСТИ БАЛАНСА</vt:lpstr>
      <vt:lpstr>ТЕОРЕТИЧЕСКИЕ ОСНОВАНИЯ ЭВОЛЮЦИИЯ «КАПИТАЛА»</vt:lpstr>
      <vt:lpstr>ОСНОВЫ ФИЗИЧЕСКОГО ЗНАНИЯ LT-СИСТЕМЫ КООРДИНАТ КАК «ПРОТЯЖЕННОСТЬ»</vt:lpstr>
      <vt:lpstr>СТРУКТУРА ГЕОМЕТРОФИЗИЧЕСКОЙ УПОРЯДОЧЕННОСТИ  ПРОСТРАНСТВА-ВРЕМЕНИ ВОЗНИКАЕТ  ЕДИНСТВО  «ГЕОМЕТРИИ» И «ФИЗИКИ»  И УСТРАНЯЕТСЯ ПРОТИВОРЕЧИВОСТЬ</vt:lpstr>
      <vt:lpstr>СТРУКТУРА ЧАСТНЫХ ТЕОРИИ,   ПОЛНОЦЕННОЙ ЕДИНОЙ ФИЗИЧЕСКОЙ ТЕОРИИ  ОБОБЩЕННОЙ ТЕОРИИ «ПРОСТРАНСТВА-ВРЕМЕНИ» И «МАТЕРИИ</vt:lpstr>
      <vt:lpstr>СТРУКТУРА ЧАСТНЫХ ТЕОРИИ,   ПОЛНОЦЕННОЙ ЕДИНОЙ ФИЗИЧЕСКОЙ ТЕОРИИ  ОБОБЩЕННОЙ ТЕОРИИ «ПРОСТРАНСТВА-ВРЕМЕНИ» И «МАТЕРИИ</vt:lpstr>
      <vt:lpstr>ЭВОЛЮЦИЯ  ПАРАДИГМ  «ИСКОМОЙ» ФИЗИЧЕСКОЙ ТЕОРИИ (Вариант)</vt:lpstr>
      <vt:lpstr>СИСТЕМАТИЗАЦИЯ ФИЗИЧЕСКИХ ВЕЛИЧИН ГЕОМЕТРОДИНАМИКИ Отношения между физическими величинами геометродинамики предопределяют общие тенденции эволюции физического мира. Они сопровождаются индивидуальными особенностями конкретных  физических полей, которые отображаются другими разделами физики.  В единой науке достигается общее понимание сложнейшей «нелинейной» эволюции реальных природных процессов.  Сводятся воедино геометрическая, динамическая, физическая и другие компоненты эволюции, которая может быть описана числом.</vt:lpstr>
      <vt:lpstr>Единое основание для введения  пространственно-временных единиц измерения LT-величин</vt:lpstr>
      <vt:lpstr>ПОРЯДОК «РАЗМЫШЛЕНИЙ» О СМЫСЛАХ   основы методологии (идеологии) познания в LT-подходе</vt:lpstr>
      <vt:lpstr>ДУХОВНО – НРАВСТВЕННАЯ УПОРЯДОЧЕННОСТЬ  LT-СИСТЕМЫ</vt:lpstr>
      <vt:lpstr>НЕМИНУЕМЫЙ ИСТОРИЧЕСКИЙ РЕЗУЛЬТАТ – «РЕФОРМАЦИЯ» ССУ В ОСП!</vt:lpstr>
      <vt:lpstr>LT-ПОДХОД  имеет существенно прикладной характер  при  создании моделей  Управляющего Системного Знания   ОСНОВНЫМ ПРИКЛАДНЫМ НАПРАВЛЕНИЕМ ЯВЛЯЕТСЯ   создание баз системного знаний  нового поколения,  которое может быть положено в основу  интегрированных систем стратегического управления  различного масштаба и назначения</vt:lpstr>
      <vt:lpstr>ОБЩИЕ ВЫВОДЫ</vt:lpstr>
      <vt:lpstr>СПАСИБО ЗА ВНИМАНИЕ</vt:lpstr>
      <vt:lpstr>РАБОТЫ АВТОРА ПО ТЕМЕ:  «ОСНОВЫ СИСТЕМНОГО ЗНАНИЯ»</vt:lpstr>
      <vt:lpstr>ОБЩАЯ ИДЕЯ АДЕКВАТНОГО ПОЗНАНИЯ  ФИЗИЧЕСКОЙ РЕАЛЬНОСТИ  РАЗЛИЧЕНИЕ ВСЕГДА УТВЕРЖДАЕТ СОСУЩЕСТВОВАНИЕ</vt:lpstr>
      <vt:lpstr>ФИЗИКО-МАТЕМАТИЧЕСКАЯ ЦЕЛОСТНОСТЬ ИЗМЕРЕНИЙ И ЗАКОНОВ ПРИРОДЫ</vt:lpstr>
      <vt:lpstr>ЕДИНСТВО  ОБЪЕКТ – СУБЪЕКТНОЙ  «СБОРКИ»  В LT-СИСТЕМЕ ОСНОВЫ ЭВОЛЮЦИОННОГО АНАЛИЗА LT-СИСТЕМ</vt:lpstr>
      <vt:lpstr>БИНАРНАЯ ПРОСТРАНСТВЕННО–ВРЕМЕННАЯ СИСТЕМА КООРДИНАТ «СТРОИТСЯ НА ДВУХ МНОЖЕСТВАХ РАЗЛИЧНОЙ ПРИРОДЫ», ОРТОГОНАЛЬНОМ ОТНОШЕНИИ «ПРОСТРАНСТВА И ВРЕМЕНИ»</vt:lpstr>
      <vt:lpstr>БИНАРНАЯ ПРОСТРАНСТВЕННО–ВРЕМЕННАЯ СИСТЕМА КООРДИНАТ «СТРОИТСЯ НА ДВУХ МНОЖЕСТВАХ РАЗЛИЧНОЙ ПРИРОДЫ», ОРТОГОНАЛЬНОМ ОТНОШЕНИИ «ПРОСТРАНСТВА И ВРЕМЕНИ»</vt:lpstr>
      <vt:lpstr>ФИЗИКО-МАТЕМАТИЧЕСКАЯ ЭВОЛЮЦИЯ ЗНАНИЯ</vt:lpstr>
      <vt:lpstr> ФИЗИЧЕСКИЕ ВЕЛИЧИНЫ КАК СТРУКТУРНЫЕ ОБРАЗОВАНИЯ  ЭВОЛЮЦИОНИРУЮЩЕГО ПРОСТРАНСТВА-ВРЕМЕНИ «мы должны позволить теории… создавать ее собственную пространственно-временную арену, начиная с конфигурации, в которой пространство и время отсутствуют.  Разобравшись в том, как возникают пространство и время, мы смогли бы сделать огромный шаг к ответу на ключевой вопрос, какая геометрическая структура возникает на самом деле».   Б. Грин. «Элегантная Вселенная»  СТАДИИ ЭВОЛЮЦИИ</vt:lpstr>
      <vt:lpstr>НОЛЬМЕРНАЯ СТРУКТУРНАЯ УПОРЯДОЧЕННОСТЬ  ПРОСТРАНСТВА-ВРЕМЕНИ</vt:lpstr>
      <vt:lpstr>«СПИНОРНЫЕ» И «ТОРСИОННЫЕ» СТРУКТУРЫ LT - ПОЛЯ </vt:lpstr>
      <vt:lpstr>СТРУКТУРЫ СОПРЯЖЕННОЙ КРИВИЗНЫ LT – ПОЛЯ </vt:lpstr>
      <vt:lpstr>LT-ВЕЛИЧИНЫ КАК СТРУКТУРНЫЕ КОНСТАНТЫ Типы бинарных  LT–структур  Структурные классы бинарных LT-величин включают:</vt:lpstr>
      <vt:lpstr>    ОДНОМЕРНАЯ ЭВОЛЮЦИЯ сопряженных одномерных LT-величин (4)   </vt:lpstr>
      <vt:lpstr> «АНТИЭНТРОПИЙНАЯ» ЭВОЛЮЦИЯ  ГЕОМЕТРИЧЕСКОЙ СТРУКТУРЫ LT–ПОЛЯ</vt:lpstr>
      <vt:lpstr> «Все «секреты» и «тайны» сосредоточены там, где … физические величины превращаются в ряды чисел»  Б.Е. Большаков LT-СТРУКТУРА ЛОРАНА Структурная многомерность рядов Лорана </vt:lpstr>
      <vt:lpstr>СТРУКТУРЫ ГЕНЕРАЦИИ ВОЛНОВЫХ СВОЙСТВ LT–ПОЛЯ   (Волновые свойства «Частицы») </vt:lpstr>
      <vt:lpstr>ОБЩИЕ ХАРАКТЕРИСТИКИ ВОЛНОВОГО ДВИЖЕНИЯ  ЕДИНОЙ ПРОСТРАНСТВЕННО–ВРЕМЕННОЙ  СУБСТАНЦИИ</vt:lpstr>
      <vt:lpstr>«ОРБИТАЛЬНОЕ» ВРАЩЕНИЕ И «СПИН»   ПРОСТРАНСТВА–ВРЕМЕНИ </vt:lpstr>
      <vt:lpstr>  УНИВЕРСАЛЬНЫЕ (ГЛОБАЛЬНЫЕ) ЧИСЛОВЫЕ  СТРУКТУРЫ  ЦЕЛОСТНОСТИ LT–ПОЛЯ  (Материальные свойства «Частицы»)   </vt:lpstr>
      <vt:lpstr>ФРАКТАЛЬНЫЕ СВОЙСТВА LT–ОБРАЗОВАНИЙ</vt:lpstr>
      <vt:lpstr>БИНАРНЫЙ ЧИСЛОВОЙ ПОРЯДОК   (1-3)D + 2    СОПОСТАВЛЕНИЕ ЧИСЛА И ФИЗИЧЕСКОГО LT-СИМВОЛА </vt:lpstr>
      <vt:lpstr>УПОРЯДОЧЕННАЯ ЦЕЛОСТНОСТЬ  УНИВЕРСАЛЬНОЙ LT-СИСТЕМЫ КООРДИНАТ</vt:lpstr>
      <vt:lpstr>ПРИЧИННОСТЬ ДВИЖЕНИЯ В МОДЕЛИ СИСТЕМНОГО ЗНАНИЯ</vt:lpstr>
      <vt:lpstr>СИСТЕМНЫЕ МОДЕЛИ ПСИХОЛОГИЧЕСКОГО ЗНАНИЯ</vt:lpstr>
      <vt:lpstr>ТИПЫ ДВИЖЕНИЙ И РАССЛОЕННЫХ СТРУКТУР LT–ПОЛЯ </vt:lpstr>
      <vt:lpstr>п</vt:lpstr>
      <vt:lpstr>ПЕРИФЕРИЙНАЯ МОНОМИНЕРАЛИЗАЦИЯ ИЛИ  СТРУКТУРНОЕ УПОРЯДОЧИВАНИЕ  ПРИРОДНОГО ПРОЦЕССА</vt:lpstr>
      <vt:lpstr>ЦЕЛОСТНОСТЬ И ПОЛНОТА СИСТЕМНОГО ЗНАНИЯ  Реляционный подход отображается в системе отношений «существования» содержательных  состояний</vt:lpstr>
      <vt:lpstr>Слайд 105</vt:lpstr>
      <vt:lpstr>ЦЕЛОСТНОСТЬ  И  ПОЛНОТА  ЗНАНИЯ  ДОСТИГАЕТСЯ   РЕШЕНИЕМ  ДВУХ  ЗАДАЧ:  ОБЪЯТЬ  НЕОБЪЯТНОЕ  И  ОБЪЕДИНИТЬ  НЕОБЬЕДИНИМОЕ </vt:lpstr>
      <vt:lpstr>СИСТЕМНЫЕ МОДЕЛИ ПСИХОЛОГИЧЕСКОГО ЗНАНИЯ</vt:lpstr>
      <vt:lpstr>МОДЕЛЬ ЭВОЛЮЦИИ БИОХИМИЧЕСКОГО ЗНАНИЯ</vt:lpstr>
      <vt:lpstr>ОБЩИЙ ВЫВОД  Эволюция  ЗНАНИЯ  идет в направлении от унарности через бинарность к тринарности.   От попыток упорядочивать данные в «КЛАССИЧЕСКОЙ» УНАРНОЙ СИСТЕМЕ КООРДИНАТ ДЕКАРТА К БИНАРНОМУ ПОРЯДКУ числа, множеств, отношений и структур, который создается в универсальной бинарной геометрофизической системе координат </vt:lpstr>
    </vt:vector>
  </TitlesOfParts>
  <Company>"Акрукс-Декор"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ОБОБЩЕННАЯ LT–СИСТЕМА КООРДИНАТ  И ЕЕ ПРИКЛАДНОЕ ЗНАЧЕНИЕ</dc:title>
  <dc:creator>Ольга</dc:creator>
  <cp:lastModifiedBy>Ольга</cp:lastModifiedBy>
  <cp:revision>190</cp:revision>
  <dcterms:created xsi:type="dcterms:W3CDTF">2019-10-22T06:25:57Z</dcterms:created>
  <dcterms:modified xsi:type="dcterms:W3CDTF">2019-11-09T06:44:37Z</dcterms:modified>
</cp:coreProperties>
</file>